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4"/>
  </p:sldMasterIdLst>
  <p:notesMasterIdLst>
    <p:notesMasterId r:id="rId66"/>
  </p:notesMasterIdLst>
  <p:handoutMasterIdLst>
    <p:handoutMasterId r:id="rId67"/>
  </p:handoutMasterIdLst>
  <p:sldIdLst>
    <p:sldId id="397" r:id="rId5"/>
    <p:sldId id="449" r:id="rId6"/>
    <p:sldId id="450" r:id="rId7"/>
    <p:sldId id="452" r:id="rId8"/>
    <p:sldId id="453" r:id="rId9"/>
    <p:sldId id="455" r:id="rId10"/>
    <p:sldId id="456" r:id="rId11"/>
    <p:sldId id="458" r:id="rId12"/>
    <p:sldId id="457" r:id="rId13"/>
    <p:sldId id="459" r:id="rId14"/>
    <p:sldId id="460" r:id="rId15"/>
    <p:sldId id="461" r:id="rId16"/>
    <p:sldId id="462" r:id="rId17"/>
    <p:sldId id="463" r:id="rId18"/>
    <p:sldId id="464" r:id="rId19"/>
    <p:sldId id="465" r:id="rId20"/>
    <p:sldId id="466" r:id="rId21"/>
    <p:sldId id="467" r:id="rId22"/>
    <p:sldId id="513" r:id="rId23"/>
    <p:sldId id="514" r:id="rId24"/>
    <p:sldId id="468" r:id="rId25"/>
    <p:sldId id="469" r:id="rId26"/>
    <p:sldId id="470" r:id="rId27"/>
    <p:sldId id="471" r:id="rId28"/>
    <p:sldId id="472" r:id="rId29"/>
    <p:sldId id="473" r:id="rId30"/>
    <p:sldId id="474" r:id="rId31"/>
    <p:sldId id="475" r:id="rId32"/>
    <p:sldId id="476" r:id="rId33"/>
    <p:sldId id="478" r:id="rId34"/>
    <p:sldId id="477" r:id="rId35"/>
    <p:sldId id="479" r:id="rId36"/>
    <p:sldId id="480" r:id="rId37"/>
    <p:sldId id="481" r:id="rId38"/>
    <p:sldId id="482" r:id="rId39"/>
    <p:sldId id="483" r:id="rId40"/>
    <p:sldId id="484" r:id="rId41"/>
    <p:sldId id="485" r:id="rId42"/>
    <p:sldId id="486" r:id="rId43"/>
    <p:sldId id="487" r:id="rId44"/>
    <p:sldId id="488" r:id="rId45"/>
    <p:sldId id="489" r:id="rId46"/>
    <p:sldId id="490" r:id="rId47"/>
    <p:sldId id="454" r:id="rId48"/>
    <p:sldId id="491" r:id="rId49"/>
    <p:sldId id="493" r:id="rId50"/>
    <p:sldId id="494" r:id="rId51"/>
    <p:sldId id="495" r:id="rId52"/>
    <p:sldId id="496" r:id="rId53"/>
    <p:sldId id="499" r:id="rId54"/>
    <p:sldId id="500" r:id="rId55"/>
    <p:sldId id="501" r:id="rId56"/>
    <p:sldId id="502" r:id="rId57"/>
    <p:sldId id="503" r:id="rId58"/>
    <p:sldId id="504" r:id="rId59"/>
    <p:sldId id="505" r:id="rId60"/>
    <p:sldId id="506" r:id="rId61"/>
    <p:sldId id="507" r:id="rId62"/>
    <p:sldId id="508" r:id="rId63"/>
    <p:sldId id="509" r:id="rId64"/>
    <p:sldId id="498" r:id="rId65"/>
  </p:sldIdLst>
  <p:sldSz cx="12192000" cy="6858000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7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0BC"/>
    <a:srgbClr val="A72244"/>
    <a:srgbClr val="C0504D"/>
    <a:srgbClr val="953735"/>
    <a:srgbClr val="FE7F00"/>
    <a:srgbClr val="7C223F"/>
    <a:srgbClr val="181C62"/>
    <a:srgbClr val="000000"/>
    <a:srgbClr val="FAAD99"/>
    <a:srgbClr val="F2DC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C6D601-8758-70E2-382D-BF25CAA39AB9}" v="315" dt="2025-02-21T02:20:19.531"/>
    <p1510:client id="{EF68AA38-58AF-04D4-4C74-30759B8FCE46}" v="421" dt="2025-02-20T06:19:26.3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6" autoAdjust="0"/>
    <p:restoredTop sz="94886" autoAdjust="0"/>
  </p:normalViewPr>
  <p:slideViewPr>
    <p:cSldViewPr snapToGrid="0">
      <p:cViewPr varScale="1">
        <p:scale>
          <a:sx n="63" d="100"/>
          <a:sy n="63" d="100"/>
        </p:scale>
        <p:origin x="676" y="56"/>
      </p:cViewPr>
      <p:guideLst>
        <p:guide orient="horz" pos="2160"/>
        <p:guide pos="3840"/>
        <p:guide pos="527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10904"/>
    </p:cViewPr>
  </p:sorterViewPr>
  <p:notesViewPr>
    <p:cSldViewPr snapToGrid="0" snapToObjects="1">
      <p:cViewPr varScale="1">
        <p:scale>
          <a:sx n="61" d="100"/>
          <a:sy n="61" d="100"/>
        </p:scale>
        <p:origin x="3254" y="67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9E63A-3704-4D75-A1D0-26F9891BD504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B56D89-7B33-4DE9-8EB1-B33DDD34C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08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364BAB-A6C6-45CC-A340-50E03A4190B2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F62E1-5F6D-484A-9CC9-D79E8CAB3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362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jpeg"/><Relationship Id="rId3" Type="http://schemas.openxmlformats.org/officeDocument/2006/relationships/image" Target="../media/image7.jpeg"/><Relationship Id="rId7" Type="http://schemas.microsoft.com/office/2007/relationships/hdphoto" Target="../media/hdphoto2.wdp"/><Relationship Id="rId12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14.jpeg"/><Relationship Id="rId5" Type="http://schemas.openxmlformats.org/officeDocument/2006/relationships/image" Target="../media/image9.jpg"/><Relationship Id="rId15" Type="http://schemas.openxmlformats.org/officeDocument/2006/relationships/image" Target="../media/image18.jpeg"/><Relationship Id="rId10" Type="http://schemas.openxmlformats.org/officeDocument/2006/relationships/image" Target="../media/image13.jpeg"/><Relationship Id="rId4" Type="http://schemas.openxmlformats.org/officeDocument/2006/relationships/image" Target="../media/image8.jpeg"/><Relationship Id="rId9" Type="http://schemas.openxmlformats.org/officeDocument/2006/relationships/image" Target="../media/image12.jpeg"/><Relationship Id="rId14" Type="http://schemas.openxmlformats.org/officeDocument/2006/relationships/image" Target="../media/image1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541" y="-2440"/>
            <a:ext cx="12191999" cy="610606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4026363"/>
            <a:ext cx="12192000" cy="2090004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0000"/>
              </a:solidFill>
              <a:latin typeface="Rockwell"/>
              <a:cs typeface="Rockwell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6096000"/>
            <a:ext cx="12192000" cy="0"/>
          </a:xfrm>
          <a:prstGeom prst="line">
            <a:avLst/>
          </a:prstGeom>
          <a:ln w="12700">
            <a:solidFill>
              <a:srgbClr val="A722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6817360" y="6260432"/>
            <a:ext cx="0" cy="429672"/>
          </a:xfrm>
          <a:prstGeom prst="line">
            <a:avLst/>
          </a:prstGeom>
          <a:ln w="9525">
            <a:solidFill>
              <a:srgbClr val="A722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7081739" y="6198269"/>
            <a:ext cx="38177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+mj-lt"/>
                <a:cs typeface="Rockwell"/>
              </a:rPr>
              <a:t>Energy Research</a:t>
            </a:r>
            <a:r>
              <a:rPr lang="en-US" sz="1000" b="1" baseline="0" dirty="0">
                <a:latin typeface="+mj-lt"/>
                <a:cs typeface="Rockwell"/>
              </a:rPr>
              <a:t> Institute @ NTU (ERI@N)</a:t>
            </a:r>
            <a:br>
              <a:rPr lang="en-US" sz="1000" baseline="0" dirty="0">
                <a:latin typeface="+mj-lt"/>
                <a:cs typeface="Rockwell"/>
              </a:rPr>
            </a:br>
            <a:r>
              <a:rPr lang="en-US" sz="1000" baseline="0" dirty="0">
                <a:latin typeface="+mj-lt"/>
                <a:cs typeface="Rockwell"/>
              </a:rPr>
              <a:t>1 CleanTech Loop, #06-04 CleanTech One, Singapore 637141</a:t>
            </a:r>
            <a:br>
              <a:rPr lang="en-US" sz="1000" baseline="0" dirty="0">
                <a:latin typeface="+mj-lt"/>
                <a:cs typeface="Rockwell"/>
              </a:rPr>
            </a:br>
            <a:r>
              <a:rPr lang="en-US" sz="1000" baseline="0" dirty="0">
                <a:latin typeface="+mj-lt"/>
                <a:cs typeface="Rockwell"/>
              </a:rPr>
              <a:t>Phone: (65) 6592 1786 / 2468 	Fax: (65) 6694 6217</a:t>
            </a:r>
            <a:endParaRPr lang="en-US" sz="1000" dirty="0">
              <a:latin typeface="+mj-lt"/>
              <a:cs typeface="Rockwell"/>
            </a:endParaRP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-9813" y="6103620"/>
            <a:ext cx="6820631" cy="3556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latin typeface="+mj-lt"/>
                <a:cs typeface="Avenir LT Std 55 Roman" panose="020B0503020203020204" pitchFamily="34" charset="0"/>
              </a:defRPr>
            </a:lvl1pPr>
          </a:lstStyle>
          <a:p>
            <a:pPr lvl="0"/>
            <a:r>
              <a:rPr lang="en-US" dirty="0"/>
              <a:t>Click to edit Presenter’s name &amp; email contact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-19624" y="6495554"/>
            <a:ext cx="6830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SG" sz="1600" dirty="0">
                <a:solidFill>
                  <a:srgbClr val="1B11BC"/>
                </a:solidFill>
              </a:rPr>
              <a:t>https://erian.ntu.edu.sg/</a:t>
            </a:r>
            <a:r>
              <a:rPr lang="en-SG" sz="1600" baseline="0" dirty="0">
                <a:solidFill>
                  <a:srgbClr val="1B11BC"/>
                </a:solidFill>
              </a:rPr>
              <a:t> </a:t>
            </a:r>
            <a:endParaRPr lang="en-US" sz="1600" dirty="0">
              <a:solidFill>
                <a:srgbClr val="1B11BC"/>
              </a:solidFill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ctrTitle" hasCustomPrompt="1"/>
          </p:nvPr>
        </p:nvSpPr>
        <p:spPr>
          <a:xfrm>
            <a:off x="0" y="4034861"/>
            <a:ext cx="12192000" cy="73294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3200" b="1">
                <a:solidFill>
                  <a:srgbClr val="000000"/>
                </a:solidFill>
                <a:latin typeface="+mj-lt"/>
                <a:cs typeface="Avenir LT Std 55 Roman" panose="020B0503020203020204" pitchFamily="34" charset="0"/>
              </a:defRPr>
            </a:lvl1pPr>
          </a:lstStyle>
          <a:p>
            <a:r>
              <a:rPr lang="en-US" dirty="0"/>
              <a:t>Click to Insert Presentation Title</a:t>
            </a:r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-9812" y="4783605"/>
            <a:ext cx="12201812" cy="7430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000" b="1" baseline="0">
                <a:solidFill>
                  <a:schemeClr val="tx1"/>
                </a:solidFill>
                <a:latin typeface="+mj-lt"/>
                <a:cs typeface="Avenir LT Std 55 Roman" panose="020B0503020203020204" pitchFamily="34" charset="0"/>
              </a:defRPr>
            </a:lvl1pPr>
          </a:lstStyle>
          <a:p>
            <a:pPr lvl="0"/>
            <a:r>
              <a:rPr lang="en-US" dirty="0"/>
              <a:t>Click to Insert Presenter’s Name &amp; Designation</a:t>
            </a:r>
          </a:p>
        </p:txBody>
      </p: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29" y="488786"/>
            <a:ext cx="6019533" cy="89752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2891" y="29253"/>
            <a:ext cx="2606177" cy="1716420"/>
          </a:xfrm>
          <a:prstGeom prst="rect">
            <a:avLst/>
          </a:prstGeom>
        </p:spPr>
      </p:pic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5533444"/>
            <a:ext cx="5399315" cy="56174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l">
              <a:buNone/>
              <a:defRPr sz="2000" b="1" baseline="0">
                <a:solidFill>
                  <a:srgbClr val="0070C0"/>
                </a:solidFill>
                <a:latin typeface="+mj-lt"/>
                <a:cs typeface="Avenir LT Std 55 Roman" panose="020B0503020203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Insert Date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5399314" y="5525045"/>
            <a:ext cx="6782895" cy="57054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 baseline="0">
                <a:solidFill>
                  <a:srgbClr val="C00000"/>
                </a:solidFill>
                <a:latin typeface="+mj-lt"/>
                <a:cs typeface="Avenir LT Std 55 Roman" panose="020B0503020203020204" pitchFamily="34" charset="0"/>
              </a:defRPr>
            </a:lvl1pPr>
          </a:lstStyle>
          <a:p>
            <a:pPr lvl="0"/>
            <a:r>
              <a:rPr lang="en-US" dirty="0"/>
              <a:t>Slide Classification: Open / Restricted / Confidential / Classified</a:t>
            </a:r>
          </a:p>
        </p:txBody>
      </p:sp>
    </p:spTree>
    <p:extLst>
      <p:ext uri="{BB962C8B-B14F-4D97-AF65-F5344CB8AC3E}">
        <p14:creationId xmlns:p14="http://schemas.microsoft.com/office/powerpoint/2010/main" val="2102005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0933" y="186266"/>
            <a:ext cx="11728247" cy="733267"/>
          </a:xfrm>
          <a:prstGeom prst="rect">
            <a:avLst/>
          </a:prstGeom>
        </p:spPr>
        <p:txBody>
          <a:bodyPr/>
          <a:lstStyle>
            <a:lvl1pPr>
              <a:defRPr sz="2800" b="1" baseline="0">
                <a:solidFill>
                  <a:srgbClr val="181C6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0933" y="1017714"/>
            <a:ext cx="11728247" cy="5430787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buClr>
                <a:srgbClr val="181C62"/>
              </a:buClr>
              <a:defRPr sz="2400">
                <a:latin typeface="+mj-lt"/>
              </a:defRPr>
            </a:lvl1pPr>
            <a:lvl2pPr marL="457200" indent="-228600">
              <a:buClr>
                <a:srgbClr val="1B75BC"/>
              </a:buClr>
              <a:buFont typeface="Wingdings" panose="05000000000000000000" pitchFamily="2" charset="2"/>
              <a:buChar char="v"/>
              <a:defRPr sz="2200">
                <a:latin typeface="+mj-lt"/>
              </a:defRPr>
            </a:lvl2pPr>
            <a:lvl3pPr marL="685800" indent="-228600">
              <a:buClr>
                <a:srgbClr val="5DA9DD"/>
              </a:buClr>
              <a:buFont typeface="Wingdings" panose="05000000000000000000" pitchFamily="2" charset="2"/>
              <a:buChar char="Ø"/>
              <a:defRPr sz="2000">
                <a:latin typeface="+mj-lt"/>
              </a:defRPr>
            </a:lvl3pPr>
            <a:lvl4pPr marL="914400" indent="-228600">
              <a:buClr>
                <a:srgbClr val="181C62"/>
              </a:buClr>
              <a:buFont typeface="Courier New" panose="02070309020205020404" pitchFamily="49" charset="0"/>
              <a:buChar char="o"/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2"/>
            <a:r>
              <a:rPr lang="en-US" dirty="0"/>
              <a:t>Fourth level</a:t>
            </a:r>
          </a:p>
          <a:p>
            <a:pPr lvl="3"/>
            <a:r>
              <a:rPr lang="en-US" dirty="0"/>
              <a:t>Fifth level</a:t>
            </a:r>
          </a:p>
          <a:p>
            <a:pPr lvl="3"/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379102" y="6532154"/>
            <a:ext cx="63749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>
              <a:tabLst>
                <a:tab pos="8877300" algn="dec"/>
              </a:tabLst>
            </a:pPr>
            <a:fld id="{BBAACE00-F331-1D45-AE66-238896E68FC5}" type="slidenum">
              <a:rPr lang="en-US" sz="1100" b="1" smtClean="0">
                <a:solidFill>
                  <a:srgbClr val="C00000"/>
                </a:solidFill>
                <a:latin typeface="+mj-lt"/>
                <a:cs typeface="Rockwell"/>
              </a:rPr>
              <a:pPr algn="r" defTabSz="457200">
                <a:tabLst>
                  <a:tab pos="8877300" algn="dec"/>
                </a:tabLst>
              </a:pPr>
              <a:t>‹#›</a:t>
            </a:fld>
            <a:endParaRPr lang="en-US" sz="1600" b="1" dirty="0">
              <a:solidFill>
                <a:srgbClr val="C00000"/>
              </a:solidFill>
              <a:latin typeface="+mj-lt"/>
              <a:cs typeface="Rockwell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54517" y="6527994"/>
            <a:ext cx="876625" cy="32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67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0933" y="186266"/>
            <a:ext cx="11728247" cy="733267"/>
          </a:xfrm>
          <a:prstGeom prst="rect">
            <a:avLst/>
          </a:prstGeom>
        </p:spPr>
        <p:txBody>
          <a:bodyPr/>
          <a:lstStyle>
            <a:lvl1pPr>
              <a:defRPr sz="2800" b="1" baseline="0">
                <a:solidFill>
                  <a:srgbClr val="181C6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0933" y="1017714"/>
            <a:ext cx="11728247" cy="5430787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buClr>
                <a:srgbClr val="181C62"/>
              </a:buClr>
              <a:defRPr sz="2400">
                <a:latin typeface="+mj-lt"/>
              </a:defRPr>
            </a:lvl1pPr>
            <a:lvl2pPr marL="457200" indent="-228600">
              <a:buClr>
                <a:srgbClr val="1B75BC"/>
              </a:buClr>
              <a:buFont typeface="Wingdings" panose="05000000000000000000" pitchFamily="2" charset="2"/>
              <a:buChar char="v"/>
              <a:defRPr sz="2200">
                <a:latin typeface="+mj-lt"/>
              </a:defRPr>
            </a:lvl2pPr>
            <a:lvl3pPr marL="685800" indent="-228600">
              <a:buClr>
                <a:srgbClr val="5DA9DD"/>
              </a:buClr>
              <a:buFont typeface="Wingdings" panose="05000000000000000000" pitchFamily="2" charset="2"/>
              <a:buChar char="Ø"/>
              <a:defRPr sz="2000">
                <a:latin typeface="+mj-lt"/>
              </a:defRPr>
            </a:lvl3pPr>
            <a:lvl4pPr marL="914400" indent="-228600">
              <a:buClr>
                <a:srgbClr val="181C62"/>
              </a:buClr>
              <a:buFont typeface="Courier New" panose="02070309020205020404" pitchFamily="49" charset="0"/>
              <a:buChar char="o"/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2"/>
            <a:r>
              <a:rPr lang="en-US" dirty="0"/>
              <a:t>Fourth level</a:t>
            </a:r>
          </a:p>
          <a:p>
            <a:pPr lvl="3"/>
            <a:r>
              <a:rPr lang="en-US" dirty="0"/>
              <a:t>Fifth level</a:t>
            </a:r>
          </a:p>
          <a:p>
            <a:pPr lvl="3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1379102" y="6532154"/>
            <a:ext cx="63749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>
              <a:tabLst>
                <a:tab pos="8877300" algn="dec"/>
              </a:tabLst>
            </a:pPr>
            <a:fld id="{BBAACE00-F331-1D45-AE66-238896E68FC5}" type="slidenum">
              <a:rPr lang="en-US" sz="1100" b="1" smtClean="0">
                <a:solidFill>
                  <a:srgbClr val="C00000"/>
                </a:solidFill>
                <a:latin typeface="+mj-lt"/>
                <a:cs typeface="Rockwell"/>
              </a:rPr>
              <a:pPr algn="r" defTabSz="457200">
                <a:tabLst>
                  <a:tab pos="8877300" algn="dec"/>
                </a:tabLst>
              </a:pPr>
              <a:t>‹#›</a:t>
            </a:fld>
            <a:endParaRPr lang="en-US" sz="1600" b="1" dirty="0">
              <a:solidFill>
                <a:srgbClr val="C00000"/>
              </a:solidFill>
              <a:latin typeface="+mj-lt"/>
              <a:cs typeface="Rockwell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54517" y="6527994"/>
            <a:ext cx="876625" cy="32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36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email">
            <a:duotone>
              <a:srgbClr val="C0504D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brightnessContrast bright="10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"/>
            <a:ext cx="12192000" cy="3581399"/>
          </a:xfrm>
          <a:prstGeom prst="rect">
            <a:avLst/>
          </a:prstGeom>
        </p:spPr>
      </p:pic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7200" y="6438381"/>
            <a:ext cx="46736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+mj-lt"/>
                <a:cs typeface="Avenir LT Std 55 Roman" panose="020B0503020203020204" pitchFamily="34" charset="0"/>
              </a:defRPr>
            </a:lvl1pPr>
          </a:lstStyle>
          <a:p>
            <a:pPr>
              <a:defRPr/>
            </a:pPr>
            <a:endParaRPr lang="en-US" kern="0" dirty="0">
              <a:solidFill>
                <a:sysClr val="window" lastClr="FFFFFF"/>
              </a:solidFill>
            </a:endParaRP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03789" y="6440741"/>
            <a:ext cx="508000" cy="365125"/>
          </a:xfrm>
          <a:prstGeom prst="rect">
            <a:avLst/>
          </a:prstGeom>
        </p:spPr>
        <p:txBody>
          <a:bodyPr/>
          <a:lstStyle>
            <a:lvl1pPr>
              <a:defRPr sz="1100" b="1" i="1">
                <a:solidFill>
                  <a:schemeClr val="bg1"/>
                </a:solidFill>
                <a:latin typeface="+mj-lt"/>
                <a:cs typeface="Avenir LT Std 55 Roman" panose="020B0503020203020204" pitchFamily="34" charset="0"/>
              </a:defRPr>
            </a:lvl1pPr>
          </a:lstStyle>
          <a:p>
            <a:pPr>
              <a:defRPr/>
            </a:pPr>
            <a:fld id="{6399DC15-1DD3-4B19-83E1-92D854AF59F1}" type="slidenum">
              <a:rPr lang="en-US" kern="0" smtClean="0">
                <a:solidFill>
                  <a:sysClr val="window" lastClr="FFFFFF"/>
                </a:solidFill>
              </a:rPr>
              <a:pPr>
                <a:defRPr/>
              </a:pPr>
              <a:t>‹#›</a:t>
            </a:fld>
            <a:endParaRPr lang="en-US" kern="0" dirty="0">
              <a:solidFill>
                <a:sysClr val="window" lastClr="FFFFFF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65370"/>
            <a:ext cx="12192000" cy="8926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Rockwell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3659779"/>
            <a:ext cx="10363200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cap="all">
                <a:solidFill>
                  <a:srgbClr val="181C62"/>
                </a:solidFill>
                <a:latin typeface="+mj-lt"/>
                <a:cs typeface="Avenir LT Std 55 Roman" panose="020B0503020203020204" pitchFamily="34" charset="0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dirty="0"/>
            </a:br>
            <a:r>
              <a:rPr lang="en-US" dirty="0"/>
              <a:t>Click to edit title</a:t>
            </a:r>
            <a:endParaRPr kumimoji="0" lang="en-US" sz="3200" b="0" i="0" u="none" strike="noStrike" kern="0" cap="all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ockwell"/>
              <a:cs typeface="Rockwell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0" y="5021854"/>
            <a:ext cx="10363200" cy="825500"/>
          </a:xfrm>
          <a:prstGeom prst="rect">
            <a:avLst/>
          </a:prstGeom>
        </p:spPr>
        <p:txBody>
          <a:bodyPr anchor="b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>
                <a:solidFill>
                  <a:srgbClr val="181C62"/>
                </a:solidFill>
                <a:latin typeface="+mj-lt"/>
                <a:cs typeface="Avenir LT Std 55 Roman" panose="020B0503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953735"/>
              </a:solidFill>
              <a:effectLst/>
              <a:uLnTx/>
              <a:uFillTx/>
              <a:latin typeface="Rockwell"/>
              <a:cs typeface="Rockwell"/>
            </a:endParaRPr>
          </a:p>
        </p:txBody>
      </p:sp>
    </p:spTree>
    <p:extLst>
      <p:ext uri="{BB962C8B-B14F-4D97-AF65-F5344CB8AC3E}">
        <p14:creationId xmlns:p14="http://schemas.microsoft.com/office/powerpoint/2010/main" val="2150179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1245083" y="36115"/>
            <a:ext cx="9144000" cy="534352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090"/>
            <a:endParaRPr lang="en-US">
              <a:solidFill>
                <a:prstClr val="black"/>
              </a:solidFill>
              <a:latin typeface="Rockwell"/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1069" y="1587504"/>
            <a:ext cx="6306230" cy="3893950"/>
          </a:xfrm>
          <a:prstGeom prst="rect">
            <a:avLst/>
          </a:prstGeom>
        </p:spPr>
      </p:pic>
      <p:sp>
        <p:nvSpPr>
          <p:cNvPr id="23" name="TextBox 26"/>
          <p:cNvSpPr txBox="1"/>
          <p:nvPr userDrawn="1"/>
        </p:nvSpPr>
        <p:spPr>
          <a:xfrm>
            <a:off x="4956047" y="5964911"/>
            <a:ext cx="186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A72244"/>
                </a:solidFill>
                <a:effectLst/>
                <a:uLnTx/>
                <a:uFillTx/>
                <a:latin typeface="+mj-lt"/>
              </a:rPr>
              <a:t>https://erian.ntu.edu.sg</a:t>
            </a:r>
          </a:p>
        </p:txBody>
      </p:sp>
      <p:sp>
        <p:nvSpPr>
          <p:cNvPr id="24" name="TextBox 28"/>
          <p:cNvSpPr txBox="1"/>
          <p:nvPr userDrawn="1"/>
        </p:nvSpPr>
        <p:spPr>
          <a:xfrm>
            <a:off x="4884870" y="5441691"/>
            <a:ext cx="2106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81C62"/>
                </a:solidFill>
                <a:effectLst/>
                <a:uLnTx/>
                <a:uFillTx/>
                <a:latin typeface="+mj-lt"/>
              </a:rPr>
              <a:t>Thank you!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0881" y="142179"/>
            <a:ext cx="2452399" cy="133443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73929" y="142179"/>
            <a:ext cx="3055102" cy="133443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6524" y="142179"/>
            <a:ext cx="3140775" cy="1334430"/>
          </a:xfrm>
          <a:prstGeom prst="rect">
            <a:avLst/>
          </a:prstGeom>
        </p:spPr>
      </p:pic>
      <p:sp>
        <p:nvSpPr>
          <p:cNvPr id="30" name="TextBox 9"/>
          <p:cNvSpPr txBox="1"/>
          <p:nvPr userDrawn="1"/>
        </p:nvSpPr>
        <p:spPr>
          <a:xfrm>
            <a:off x="4765987" y="6267886"/>
            <a:ext cx="23439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090"/>
            <a:r>
              <a:rPr lang="en-US" sz="1000" i="1" dirty="0">
                <a:solidFill>
                  <a:prstClr val="black"/>
                </a:solidFill>
                <a:latin typeface="+mj-lt"/>
              </a:rPr>
              <a:t>For further information please contact:</a:t>
            </a:r>
          </a:p>
          <a:p>
            <a:pPr algn="ctr" defTabSz="457090"/>
            <a:r>
              <a:rPr lang="en-US" sz="1000" b="1" dirty="0">
                <a:solidFill>
                  <a:prstClr val="black"/>
                </a:solidFill>
                <a:latin typeface="+mj-lt"/>
              </a:rPr>
              <a:t>Executive-Director ERI@N</a:t>
            </a:r>
            <a:br>
              <a:rPr lang="en-US" sz="1000" b="1" dirty="0">
                <a:solidFill>
                  <a:prstClr val="black"/>
                </a:solidFill>
                <a:latin typeface="+mj-lt"/>
              </a:rPr>
            </a:br>
            <a:r>
              <a:rPr lang="en-US" sz="1000" dirty="0">
                <a:solidFill>
                  <a:prstClr val="black"/>
                </a:solidFill>
                <a:latin typeface="+mj-lt"/>
              </a:rPr>
              <a:t>Email: </a:t>
            </a:r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D-ERIAN@ntu.edu.sg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2932929" y="6250469"/>
            <a:ext cx="6176400" cy="17417"/>
          </a:xfrm>
          <a:prstGeom prst="line">
            <a:avLst/>
          </a:prstGeom>
          <a:noFill/>
          <a:ln w="12700" cap="flat" cmpd="sng" algn="ctr">
            <a:solidFill>
              <a:srgbClr val="181C62"/>
            </a:solidFill>
            <a:prstDash val="solid"/>
          </a:ln>
          <a:effectLst/>
        </p:spPr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5A893400-512B-4AAA-9DA3-04B3AA4486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8341"/>
          <a:stretch/>
        </p:blipFill>
        <p:spPr>
          <a:xfrm>
            <a:off x="402412" y="163176"/>
            <a:ext cx="2352518" cy="131343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547" r="4589" b="16936"/>
          <a:stretch/>
        </p:blipFill>
        <p:spPr>
          <a:xfrm>
            <a:off x="402412" y="4246559"/>
            <a:ext cx="2352518" cy="121499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7"/>
          <a:stretch/>
        </p:blipFill>
        <p:spPr>
          <a:xfrm rot="5400000">
            <a:off x="904403" y="1090082"/>
            <a:ext cx="1348534" cy="235251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78" b="7176"/>
          <a:stretch/>
        </p:blipFill>
        <p:spPr>
          <a:xfrm>
            <a:off x="398722" y="5531442"/>
            <a:ext cx="2356208" cy="129044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5" t="23946" r="12290" b="19888"/>
          <a:stretch/>
        </p:blipFill>
        <p:spPr>
          <a:xfrm>
            <a:off x="9352773" y="3040571"/>
            <a:ext cx="2440507" cy="129757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" r="199"/>
          <a:stretch/>
        </p:blipFill>
        <p:spPr>
          <a:xfrm>
            <a:off x="9352773" y="5531442"/>
            <a:ext cx="2428617" cy="129044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0881" y="1582673"/>
            <a:ext cx="2452399" cy="133375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6" t="31697" r="15080" b="17263"/>
          <a:stretch/>
        </p:blipFill>
        <p:spPr>
          <a:xfrm>
            <a:off x="9352773" y="4400929"/>
            <a:ext cx="2440507" cy="106062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0849" r="19766" b="4891"/>
          <a:stretch/>
        </p:blipFill>
        <p:spPr>
          <a:xfrm>
            <a:off x="398721" y="3016318"/>
            <a:ext cx="2356207" cy="119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038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9228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3" r:id="rId2"/>
    <p:sldLayoutId id="2147483674" r:id="rId3"/>
    <p:sldLayoutId id="2147483671" r:id="rId4"/>
    <p:sldLayoutId id="2147483673" r:id="rId5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ichaelj004@e.ntu.edu.s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%C3%84%C3%A4retuvastuse_n%C3%A4ide.png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42883547/intuitive-understanding-of-1d-2d-and-3d-convolutions-in-convolutional-neural-n" TargetMode="External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ezyang.github.io/convolution-visualizer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hyperlink" Target="https://ezyang.github.io/convolution-visualiz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intuitively-understanding-convolutions-for-deep-learning-1f6f42faee1#:~:text=The%202D%20convolution%20is%20a,into%20a%20single%20output%20pixel.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ezyang.github.io/convolution-visualizer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ezyang.github.io/convolution-visualizer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batch-norm-explained-visually-how-it-works-and-why-neural-networks-need-it-b18919692739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aperspace.com/pooling-in-convolutional-neural-networks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iguys/deep-convolutional-neural-networks-dcnns-explained-in-layman-terms-b990b2818061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mriquestions.com/softmax.html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en-SG" dirty="0">
                <a:hlinkClick r:id="rId2"/>
              </a:rPr>
              <a:t>michael.yuhas@ntu.edu.sg</a:t>
            </a:r>
            <a:endParaRPr lang="en-SG" dirty="0">
              <a:ea typeface="+mj-lt"/>
              <a:cs typeface="+mj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ctr" anchorCtr="0">
            <a:noAutofit/>
          </a:bodyPr>
          <a:lstStyle/>
          <a:p>
            <a:r>
              <a:rPr lang="en-SG" dirty="0"/>
              <a:t>Image Processing with Deep Learning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 lIns="91440" tIns="45720" rIns="91440" bIns="45720" anchor="ctr">
            <a:noAutofit/>
          </a:bodyPr>
          <a:lstStyle/>
          <a:p>
            <a:r>
              <a:rPr lang="en-SG" dirty="0"/>
              <a:t>Michael Yuhas, Ph.D. Candidate - ERI@N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 lIns="91440" tIns="45720" rIns="91440" bIns="45720" anchor="ctr" anchorCtr="0">
            <a:normAutofit/>
          </a:bodyPr>
          <a:lstStyle/>
          <a:p>
            <a:r>
              <a:rPr lang="en-SG" dirty="0"/>
              <a:t>February 21</a:t>
            </a:r>
            <a:r>
              <a:rPr lang="en-SG" baseline="30000" dirty="0"/>
              <a:t>st</a:t>
            </a:r>
            <a:r>
              <a:rPr lang="en-SG" dirty="0"/>
              <a:t>, 2025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SG" dirty="0"/>
              <a:t>Open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FE1496-AE2A-EF52-8033-FDBA89C26D38}"/>
              </a:ext>
            </a:extLst>
          </p:cNvPr>
          <p:cNvSpPr txBox="1"/>
          <p:nvPr/>
        </p:nvSpPr>
        <p:spPr>
          <a:xfrm>
            <a:off x="2018617" y="6485773"/>
            <a:ext cx="27637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1A10BC"/>
                </a:solidFill>
              </a:rPr>
              <a:t>https://</a:t>
            </a:r>
            <a:r>
              <a:rPr lang="en-US" sz="1600" dirty="0" err="1">
                <a:solidFill>
                  <a:srgbClr val="1A10BC"/>
                </a:solidFill>
              </a:rPr>
              <a:t>www.ntu.edu.sg</a:t>
            </a:r>
            <a:r>
              <a:rPr lang="en-US" sz="1600" dirty="0">
                <a:solidFill>
                  <a:srgbClr val="1A10BC"/>
                </a:solidFill>
              </a:rPr>
              <a:t>/</a:t>
            </a:r>
            <a:r>
              <a:rPr lang="en-US" sz="1600" dirty="0" err="1">
                <a:solidFill>
                  <a:srgbClr val="1A10BC"/>
                </a:solidFill>
              </a:rPr>
              <a:t>erian</a:t>
            </a:r>
            <a:endParaRPr lang="en-001" sz="1600" dirty="0">
              <a:solidFill>
                <a:srgbClr val="1A10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811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E282C-41E6-6F61-43A0-8A2D6BFBD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A2B8B-7ADC-788C-3F5E-A2BD54C85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Convolution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9B5231-C361-7DC3-A288-2C45F6CB9A44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223C13-A4D9-8559-C07B-56550CC181A9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47B753-F562-FB8B-5DEB-56748BF79BF6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ED2F57-4991-7712-4218-EFA0E822BC97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618FB4-FDC9-4A61-A1E7-CC83A274E96E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C40507-49CB-9975-EC88-5C834CC839F6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E9C4E7-3C72-8F38-167B-9F77C37F6F38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91B0B4-B0DC-0ED4-240C-059B6BE8FABD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9DEA668-0CFE-8020-74DB-C213C985CF25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DA6C1A-A265-CD26-4EBA-90BEE7BC2D30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49CA60-75C9-1F0D-56FD-CC663ADC8A6F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A88FCCB-BFD9-F095-0A35-2DA92E985B5C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0C01FD-9DE8-3818-2278-52D4D3E08418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82227D5-7277-2B14-EE08-F43C055B902F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0172020-FCEC-6726-E94A-4BEA2CA2C8CB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DACEB1F-4DA8-B2B0-29C2-4DD329A22E8F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15295B4-5A57-1364-F209-38F2AD5F5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33" y="1017715"/>
            <a:ext cx="5829471" cy="2411286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An image is represented as a matrix of numbers</a:t>
            </a:r>
          </a:p>
          <a:p>
            <a:pPr lvl="1"/>
            <a:r>
              <a:rPr lang="en-US" dirty="0">
                <a:cs typeface="Arial"/>
              </a:rPr>
              <a:t>Higher Value = More intensity</a:t>
            </a:r>
          </a:p>
          <a:p>
            <a:r>
              <a:rPr lang="en-US" dirty="0">
                <a:cs typeface="Arial"/>
              </a:rPr>
              <a:t>A </a:t>
            </a:r>
            <a:r>
              <a:rPr lang="en-US" i="1" dirty="0">
                <a:cs typeface="Arial"/>
              </a:rPr>
              <a:t>kernel </a:t>
            </a:r>
            <a:r>
              <a:rPr lang="en-US" dirty="0">
                <a:cs typeface="Arial"/>
              </a:rPr>
              <a:t>is also a matrix containing some pattern</a:t>
            </a:r>
          </a:p>
          <a:p>
            <a:r>
              <a:rPr lang="en-US" dirty="0">
                <a:cs typeface="Arial"/>
              </a:rPr>
              <a:t>Slide a kernel along an image, multiply overlapping values, and sum the result</a:t>
            </a: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239CA0-2953-685E-3148-5E913E8E835A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9751D46-03AF-647C-1779-610DB00D311C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C426F42-1D22-149A-D7F8-E78B9A02DB29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17B8F08-420E-E557-890F-6CB102450E07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93A6195-E5FF-8A16-5F63-F63F79E867CB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9CBE047-2BCC-A056-D015-B4F42C253BE1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0001495-B0E7-DD32-3B06-EC9E69DFC11F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411366E-2D14-D2C8-5EBB-3D76147FB02D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928787E-B581-7E89-BD2B-DEB46C26F84F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6086DA-39B9-CA35-3D22-C60FD830D62D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A6F44B-B089-2018-122C-354B8A976F78}"/>
              </a:ext>
            </a:extLst>
          </p:cNvPr>
          <p:cNvCxnSpPr/>
          <p:nvPr/>
        </p:nvCxnSpPr>
        <p:spPr>
          <a:xfrm flipH="1">
            <a:off x="2475781" y="793630"/>
            <a:ext cx="4649638" cy="34678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2F9C13E-3A7C-4A95-BF2E-4CB318490793}"/>
              </a:ext>
            </a:extLst>
          </p:cNvPr>
          <p:cNvSpPr txBox="1"/>
          <p:nvPr/>
        </p:nvSpPr>
        <p:spPr>
          <a:xfrm>
            <a:off x="6284434" y="460555"/>
            <a:ext cx="733246" cy="586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dirty="0">
                <a:solidFill>
                  <a:schemeClr val="accent3">
                    <a:lumMod val="50000"/>
                  </a:schemeClr>
                </a:solidFill>
              </a:rPr>
              <a:t>+0</a:t>
            </a:r>
          </a:p>
        </p:txBody>
      </p:sp>
    </p:spTree>
    <p:extLst>
      <p:ext uri="{BB962C8B-B14F-4D97-AF65-F5344CB8AC3E}">
        <p14:creationId xmlns:p14="http://schemas.microsoft.com/office/powerpoint/2010/main" val="3050350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001E3-E1B1-E59C-E4C6-7AE208515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3FBB-5B2F-A34F-71C3-EB49BAADD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Convolution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6B4677-BC90-03B6-77C5-D96F1EA5094B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9F667A-9577-2E5F-7383-898AFC965A62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FCD723-A5BE-6F0E-757E-56F543FD51F0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D4C2E6-0163-AC01-F678-968F2FF52869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063906-0404-9690-D663-ACD7ADAC8488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431D7A-D3BD-EE96-82EA-9E989E24962C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BBF013-BD92-06A8-CC4C-BA8317EBD60E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AC1513-1034-F5ED-9FDD-5019A935DFF5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A5ED5D-C6D9-A41D-BCB9-D061926C9046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ACF213-2F94-88D0-63A8-E498459DD862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AE778E-EEF1-16F4-10E6-80DE20DB0512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0531C5-9827-7931-2E2C-FA51666E5A94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AA95AC-88B7-2DF4-8DFE-41F9DAC8BB70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E51FAB-16D5-84AF-8CFF-E3EF2F541652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0C77340-9337-41FF-6ADB-FB266253DC45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E334AE-50AD-A56B-BD77-2F91C89E6D08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99A68DA-C84D-324A-A2E9-13D4811D1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33" y="1017715"/>
            <a:ext cx="5829471" cy="2411286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An image is represented as a matrix of numbers</a:t>
            </a:r>
          </a:p>
          <a:p>
            <a:pPr lvl="1"/>
            <a:r>
              <a:rPr lang="en-US" dirty="0">
                <a:cs typeface="Arial"/>
              </a:rPr>
              <a:t>Higher Value = More intensity</a:t>
            </a:r>
          </a:p>
          <a:p>
            <a:r>
              <a:rPr lang="en-US" dirty="0">
                <a:cs typeface="Arial"/>
              </a:rPr>
              <a:t>A </a:t>
            </a:r>
            <a:r>
              <a:rPr lang="en-US" i="1" dirty="0">
                <a:cs typeface="Arial"/>
              </a:rPr>
              <a:t>kernel </a:t>
            </a:r>
            <a:r>
              <a:rPr lang="en-US" dirty="0">
                <a:cs typeface="Arial"/>
              </a:rPr>
              <a:t>is also a matrix containing some pattern</a:t>
            </a:r>
          </a:p>
          <a:p>
            <a:r>
              <a:rPr lang="en-US" dirty="0">
                <a:cs typeface="Arial"/>
              </a:rPr>
              <a:t>Slide a kernel along an image, multiply overlapping values, and sum the result</a:t>
            </a: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DC9027-BFD4-0891-1AFE-BEC937A88A88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8BF5DC5-9408-BC20-F1B2-7E886D956838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7A53B8-9F1A-FF83-BF13-EA960656DF2D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35ACD4D-8827-BB0A-C1A1-59CB604C62DB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680323F-9202-0654-E53D-94B64BFDDDCF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B12B33B-5442-5E02-8764-560C75C0452E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76408D8-96FD-DA37-DD1F-3FE7D2D32AD1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FE2D8FA-91F4-25DE-0D32-7A8693C815EC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5C0AFBF-76DB-4924-5C04-A2A6DEF6579C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CF1AE6-9A3C-600C-0E89-DC204FCF907B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72B635B-6CC6-6A1F-B8E4-C48136B0F8C4}"/>
              </a:ext>
            </a:extLst>
          </p:cNvPr>
          <p:cNvCxnSpPr>
            <a:cxnSpLocks/>
          </p:cNvCxnSpPr>
          <p:nvPr/>
        </p:nvCxnSpPr>
        <p:spPr>
          <a:xfrm flipH="1">
            <a:off x="2475781" y="837398"/>
            <a:ext cx="5699185" cy="34240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114805D-F859-0822-D73A-F11BAC9FDB56}"/>
              </a:ext>
            </a:extLst>
          </p:cNvPr>
          <p:cNvSpPr txBox="1"/>
          <p:nvPr/>
        </p:nvSpPr>
        <p:spPr>
          <a:xfrm>
            <a:off x="6284434" y="460555"/>
            <a:ext cx="733246" cy="586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dirty="0">
                <a:solidFill>
                  <a:schemeClr val="accent3">
                    <a:lumMod val="50000"/>
                  </a:schemeClr>
                </a:solidFill>
              </a:rPr>
              <a:t>+1</a:t>
            </a:r>
          </a:p>
        </p:txBody>
      </p:sp>
    </p:spTree>
    <p:extLst>
      <p:ext uri="{BB962C8B-B14F-4D97-AF65-F5344CB8AC3E}">
        <p14:creationId xmlns:p14="http://schemas.microsoft.com/office/powerpoint/2010/main" val="4083953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77351-15F5-83CD-7B47-CDF9A10DC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07B03-184B-2F74-0F5D-67B711BC3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Convolution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61589C-98F9-49BE-3997-B7E9D5C856C1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C56AA5-047F-2674-36E7-A5179E7EA2EF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348A05-F6A5-09C4-36E5-0772D33C7EE3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D5AF94-632E-E0D6-820C-080A87966CD4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5D7172-65E7-1D9D-B52B-2067ABABDCA6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D9AC1E-AD85-3BE7-FABF-1F36C5B04BCF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C37E60-97E5-2A08-5506-5A4004D89150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FBAE75-84F4-A920-7524-D8A3459801CD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A965986-EB8F-4CFD-755A-0F43B78B918F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19EA2A-16B5-C033-9ACF-7690250D6E07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5357A2-5999-1B73-7D24-01AA5C536D58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6FFD9A-11C8-2BFB-656D-B0C0BC7F3E56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1D04C1E-88C6-49C7-0935-BACB16369CE2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7EB976-2987-2004-0AA2-0A16A2BA2803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4CFD30-A599-1114-C2FC-98778122973D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A45903-5DDB-EDA9-4521-82A72CAA7373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B513EBD-5CF8-72D6-FA55-BCDAAC4B1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33" y="1017715"/>
            <a:ext cx="5829471" cy="2411286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An image is represented as a matrix of numbers</a:t>
            </a:r>
          </a:p>
          <a:p>
            <a:pPr lvl="1"/>
            <a:r>
              <a:rPr lang="en-US" dirty="0">
                <a:cs typeface="Arial"/>
              </a:rPr>
              <a:t>Higher Value = More intensity</a:t>
            </a:r>
          </a:p>
          <a:p>
            <a:r>
              <a:rPr lang="en-US" dirty="0">
                <a:cs typeface="Arial"/>
              </a:rPr>
              <a:t>A </a:t>
            </a:r>
            <a:r>
              <a:rPr lang="en-US" i="1" dirty="0">
                <a:cs typeface="Arial"/>
              </a:rPr>
              <a:t>kernel </a:t>
            </a:r>
            <a:r>
              <a:rPr lang="en-US" dirty="0">
                <a:cs typeface="Arial"/>
              </a:rPr>
              <a:t>is also a matrix containing some pattern</a:t>
            </a:r>
          </a:p>
          <a:p>
            <a:r>
              <a:rPr lang="en-US" dirty="0">
                <a:cs typeface="Arial"/>
              </a:rPr>
              <a:t>Slide a kernel along an image, multiply overlapping values, and sum the result</a:t>
            </a: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925CD9-17D5-D69F-8677-700566AFCC48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1AB31F9-525B-864F-B809-244069A753F4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97C81F2-FC5D-8548-F8D1-75A2E481991D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C35AF24-979F-E94B-072E-D598DF7FE4B1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87FC5E3-591E-9D86-7C6C-1D971D7BE85C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5AB34D6-8B13-DA40-BC3C-1277B96EDFA9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CEAF3A1-7E7F-87E7-4279-E52B7AC4EE11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9675463-2B50-68C1-4C7C-50BB3F4F79D8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1E1C9D9-D59D-65D9-998D-70CD08D32139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07047C-CC98-285A-C633-40BC2313781F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5B3A7F-3F84-F42B-F8C3-D760A5CCF9A8}"/>
              </a:ext>
            </a:extLst>
          </p:cNvPr>
          <p:cNvCxnSpPr>
            <a:cxnSpLocks/>
          </p:cNvCxnSpPr>
          <p:nvPr/>
        </p:nvCxnSpPr>
        <p:spPr>
          <a:xfrm flipH="1">
            <a:off x="2475781" y="818147"/>
            <a:ext cx="6514215" cy="34433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1A22D05-73B2-CE9B-83EB-11461677A239}"/>
              </a:ext>
            </a:extLst>
          </p:cNvPr>
          <p:cNvSpPr txBox="1"/>
          <p:nvPr/>
        </p:nvSpPr>
        <p:spPr>
          <a:xfrm>
            <a:off x="6284434" y="460555"/>
            <a:ext cx="953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dirty="0">
                <a:solidFill>
                  <a:schemeClr val="accent3">
                    <a:lumMod val="50000"/>
                  </a:schemeClr>
                </a:solidFill>
              </a:rPr>
              <a:t>+10</a:t>
            </a:r>
          </a:p>
        </p:txBody>
      </p:sp>
    </p:spTree>
    <p:extLst>
      <p:ext uri="{BB962C8B-B14F-4D97-AF65-F5344CB8AC3E}">
        <p14:creationId xmlns:p14="http://schemas.microsoft.com/office/powerpoint/2010/main" val="1490733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60B2B-C9A0-B4F1-2F62-C58D01DC1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B3690-8D1B-C209-9443-2413C2527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Convolution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DDDCF5-2826-D6FD-30CF-771DF0B23A21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D54828-D08C-87B6-3EAE-A335CA9C82D3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9949EE-786C-F51F-7D83-9CD42B85341E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B1BD0D-AE56-37C5-4B70-842E21273EEF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3E460C-6FFB-3F24-E67A-EED7816C2B4F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77EFAA-5622-1FED-F15E-D951D45418B8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AE56BD-645E-A77C-76BD-382421B15C6E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41CFCC0-6C33-D920-209D-AD23432151AC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26FA2F9-1423-4B4C-268D-1235D87A1125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DF015F-1EE2-5C69-C1B5-517C40E3A74D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1AA51D-E032-A2A6-8923-E28CA2F371E4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02CC1C-0DE0-6F21-BD9E-C61FD85DA901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206B57-A0E6-A00A-8570-9D7059FE5808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C4AF815-CC74-64FA-900F-6658B067420C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5ED7617-0F00-B067-A488-D53CBDDF7477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6B8EF2B-5736-507C-DBC9-C47B813EB45C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4B3D8210-F1EB-62DA-6B07-64392079C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33" y="1017715"/>
            <a:ext cx="5829471" cy="2411286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An image is represented as a matrix of numbers</a:t>
            </a:r>
          </a:p>
          <a:p>
            <a:pPr lvl="1"/>
            <a:r>
              <a:rPr lang="en-US" dirty="0">
                <a:cs typeface="Arial"/>
              </a:rPr>
              <a:t>Higher Value = More intensity</a:t>
            </a:r>
          </a:p>
          <a:p>
            <a:r>
              <a:rPr lang="en-US" dirty="0">
                <a:cs typeface="Arial"/>
              </a:rPr>
              <a:t>A </a:t>
            </a:r>
            <a:r>
              <a:rPr lang="en-US" i="1" dirty="0">
                <a:cs typeface="Arial"/>
              </a:rPr>
              <a:t>kernel </a:t>
            </a:r>
            <a:r>
              <a:rPr lang="en-US" dirty="0">
                <a:cs typeface="Arial"/>
              </a:rPr>
              <a:t>is also a matrix containing some pattern</a:t>
            </a:r>
          </a:p>
          <a:p>
            <a:r>
              <a:rPr lang="en-US" dirty="0">
                <a:cs typeface="Arial"/>
              </a:rPr>
              <a:t>Slide a kernel along an image, multiply overlapping values, and sum the result</a:t>
            </a: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DB06D2-1E9F-00C0-5393-24286214C916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FC2587C-B6AD-884B-FFDF-A5B2998335B3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207C613-C813-9CAF-8886-156E1FECFC1B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C23CF7C-109C-775A-F2F4-887607276168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F7D9520-DDCD-DB06-704E-15FC23E10D2B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90B3802-74B2-58D1-747B-048E7F4269A8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AC594F2-262F-CB6D-E862-584E573C95CB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27D9D6F-7905-DC9A-DD1C-73136ACF2C39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7BCC13E-D23B-FD77-BB88-15E3558E1072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60DDE2-9652-0081-87BB-F64B011539AB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6289C3-B4DB-BAAC-95EB-E00BB5D171AE}"/>
              </a:ext>
            </a:extLst>
          </p:cNvPr>
          <p:cNvCxnSpPr>
            <a:cxnSpLocks/>
          </p:cNvCxnSpPr>
          <p:nvPr/>
        </p:nvCxnSpPr>
        <p:spPr>
          <a:xfrm flipH="1">
            <a:off x="2475781" y="1674796"/>
            <a:ext cx="4877920" cy="2586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EECBDDD-2867-7CDC-0B82-95F2C864A43C}"/>
              </a:ext>
            </a:extLst>
          </p:cNvPr>
          <p:cNvSpPr txBox="1"/>
          <p:nvPr/>
        </p:nvSpPr>
        <p:spPr>
          <a:xfrm>
            <a:off x="6132034" y="1253035"/>
            <a:ext cx="953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dirty="0">
                <a:solidFill>
                  <a:schemeClr val="accent3">
                    <a:lumMod val="50000"/>
                  </a:schemeClr>
                </a:solidFill>
              </a:rPr>
              <a:t>+0</a:t>
            </a:r>
          </a:p>
        </p:txBody>
      </p:sp>
    </p:spTree>
    <p:extLst>
      <p:ext uri="{BB962C8B-B14F-4D97-AF65-F5344CB8AC3E}">
        <p14:creationId xmlns:p14="http://schemas.microsoft.com/office/powerpoint/2010/main" val="4184095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2DC8A-787E-37D4-5BD2-12D5D5068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68EBE-EF4C-0FCE-9C9C-A109E9A41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Convolution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D92039-827F-6E9E-E32A-E58CD37193E1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6C2619-7D9D-CBB2-4410-825358DB7D55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FFEC63-15DF-7688-45FE-ABF452B41033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5DAD5-A2FF-8D20-CB63-6078F9C637F7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91122D-7A68-8847-8EFA-17FD1BCAB1C0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0BAFC4-EF2A-3CBE-820E-5B3BEC54A347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364150-4608-F368-279F-7ECF108245C9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F78C90-B93B-5CEC-9794-6AD400E8E0FE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80F945-8DA9-1824-7AEF-A24BE5A4B4E5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4B89CB-5784-52BB-9C67-C79057B63855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496F44B-1420-2DE0-729B-66D893044A5A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FA7539-9020-8816-C668-64AF0F7A3020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66C230-D6D4-6E89-5C20-54D3BF0A3EC8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1516C5F-03E8-A0E5-F306-11A382DBE5D6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F0F60C-12FE-8F63-07DD-87D2927C3BDB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1EDF16-D35E-B5B6-9D44-6E8AD878F57B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9930FAD1-928B-AC65-41A5-11CCAFF0F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33" y="1017715"/>
            <a:ext cx="5829471" cy="2411286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An image is represented as a matrix of numbers</a:t>
            </a:r>
          </a:p>
          <a:p>
            <a:pPr lvl="1"/>
            <a:r>
              <a:rPr lang="en-US" dirty="0">
                <a:cs typeface="Arial"/>
              </a:rPr>
              <a:t>Higher Value = More intensity</a:t>
            </a:r>
          </a:p>
          <a:p>
            <a:r>
              <a:rPr lang="en-US" dirty="0">
                <a:cs typeface="Arial"/>
              </a:rPr>
              <a:t>A </a:t>
            </a:r>
            <a:r>
              <a:rPr lang="en-US" i="1" dirty="0">
                <a:cs typeface="Arial"/>
              </a:rPr>
              <a:t>kernel </a:t>
            </a:r>
            <a:r>
              <a:rPr lang="en-US" dirty="0">
                <a:cs typeface="Arial"/>
              </a:rPr>
              <a:t>is also a matrix containing some pattern</a:t>
            </a:r>
          </a:p>
          <a:p>
            <a:r>
              <a:rPr lang="en-US" dirty="0">
                <a:cs typeface="Arial"/>
              </a:rPr>
              <a:t>Slide a kernel along an image, multiply overlapping values, and sum the result</a:t>
            </a: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42DB36-EA25-CC64-BB97-8E09D8CDA819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DB02DB6-4F12-D1AE-5D61-EBBF167FF649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A0E82FB-DB88-8218-0A87-5CB5EC2EA967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4F2159B-1C0A-E7F9-AD95-F024B6076B87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621FE0D-189C-06E6-81EF-EC54F5722FBB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FBCB000-07BC-634F-EA84-C22C39B43616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69F2BF3-167A-3B8C-AE6A-2F323A4EDAE7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0A7B6C4-F2E7-B36D-7F81-E1AA4ACC8C5B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84B0E86-8A42-41D3-6106-80844ACC633D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E18E84-23E3-1949-2A58-4FA3C2C4BB32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F369A6B-5428-E1FA-7DCC-4282E07065EA}"/>
              </a:ext>
            </a:extLst>
          </p:cNvPr>
          <p:cNvCxnSpPr>
            <a:cxnSpLocks/>
          </p:cNvCxnSpPr>
          <p:nvPr/>
        </p:nvCxnSpPr>
        <p:spPr>
          <a:xfrm flipH="1">
            <a:off x="2475781" y="1703672"/>
            <a:ext cx="5724943" cy="25577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2BAA4E-7ED8-ADD2-532A-846A7CFE5FD6}"/>
              </a:ext>
            </a:extLst>
          </p:cNvPr>
          <p:cNvSpPr txBox="1"/>
          <p:nvPr/>
        </p:nvSpPr>
        <p:spPr>
          <a:xfrm>
            <a:off x="5977245" y="1254648"/>
            <a:ext cx="953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dirty="0">
                <a:solidFill>
                  <a:schemeClr val="accent3">
                    <a:lumMod val="50000"/>
                  </a:schemeClr>
                </a:solidFill>
              </a:rPr>
              <a:t>+10</a:t>
            </a:r>
          </a:p>
        </p:txBody>
      </p:sp>
    </p:spTree>
    <p:extLst>
      <p:ext uri="{BB962C8B-B14F-4D97-AF65-F5344CB8AC3E}">
        <p14:creationId xmlns:p14="http://schemas.microsoft.com/office/powerpoint/2010/main" val="2351045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D9C92-A5E1-C504-5A0B-814958166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900E1-68D1-9CA6-A38E-F16299BB9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Convolution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274C90-CDAB-F71D-14DB-3A9621A33F29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E920B6-3277-E686-BF77-C711DC85BCA9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33D70B-F081-DDA7-05E7-300D3B722A94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7631EC-2AEB-4A1D-4C3D-3A2582B38D74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51BD36-CFE8-11C6-4A28-299CF50D6E1B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9381EF-65FA-AB66-057E-4189DCDE44C6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8C37DC-B111-D3A1-4FB1-69576ED1F805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C16D7D-0CA8-AAD8-FF8A-69017147FDD5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9F0629E-A4F7-C900-7113-D1A8A68E0B57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991EE5C-B959-2140-5908-4FBA7CE993E2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3BDBC5-1146-3BE0-FF38-369ED5EE26AB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4EF9FD4-D97E-1695-5304-C6120E91AD7D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02AF172-186C-15C3-2F33-666D3BBC585D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9BC6286-965E-5441-259E-DFF831B935BA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C36519C-97C7-4FE1-E251-BD29BD2F62E6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2184C51-66AE-E29A-4945-613EDE8A5DB2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DD55E485-F7E2-66C7-5565-A7E74A7CB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33" y="1017715"/>
            <a:ext cx="5829471" cy="2411286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An image is represented as a matrix of numbers</a:t>
            </a:r>
          </a:p>
          <a:p>
            <a:pPr lvl="1"/>
            <a:r>
              <a:rPr lang="en-US" dirty="0">
                <a:cs typeface="Arial"/>
              </a:rPr>
              <a:t>Higher Value = More intensity</a:t>
            </a:r>
          </a:p>
          <a:p>
            <a:r>
              <a:rPr lang="en-US" dirty="0">
                <a:cs typeface="Arial"/>
              </a:rPr>
              <a:t>A </a:t>
            </a:r>
            <a:r>
              <a:rPr lang="en-US" i="1" dirty="0">
                <a:cs typeface="Arial"/>
              </a:rPr>
              <a:t>kernel </a:t>
            </a:r>
            <a:r>
              <a:rPr lang="en-US" dirty="0">
                <a:cs typeface="Arial"/>
              </a:rPr>
              <a:t>is also a matrix containing some pattern</a:t>
            </a:r>
          </a:p>
          <a:p>
            <a:r>
              <a:rPr lang="en-US" dirty="0">
                <a:cs typeface="Arial"/>
              </a:rPr>
              <a:t>Slide a kernel along an image, multiply overlapping values, and sum the result</a:t>
            </a: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50F467-A981-9F02-C618-C11B7C3483B1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109A99B-7C84-A209-B806-15E9AF4D238F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BA0FFCD-59F1-1317-05BD-F8671CD412DF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A3C1F8F-0371-331C-D6CC-24397A6FE65E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24EF04C-DCBB-4133-808D-BEAE9875D918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D0BA4C3-ACBA-C1B9-4407-5B6B83BB48C1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1C007DE-A376-695F-85E4-8B7512EF6BD1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634275-572D-EB95-F31B-4380C3F90DEE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198AA71-DFFA-8DEE-EE0C-534A5F648230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BA675A-8249-E755-67ED-3573C47FE5D2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0726A26-9DF4-1AA6-5133-631FB54560FA}"/>
              </a:ext>
            </a:extLst>
          </p:cNvPr>
          <p:cNvCxnSpPr>
            <a:cxnSpLocks/>
          </p:cNvCxnSpPr>
          <p:nvPr/>
        </p:nvCxnSpPr>
        <p:spPr>
          <a:xfrm flipH="1">
            <a:off x="2475781" y="1732168"/>
            <a:ext cx="6504590" cy="25292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E36EE0D-DF75-370B-2898-A745726DF908}"/>
              </a:ext>
            </a:extLst>
          </p:cNvPr>
          <p:cNvSpPr txBox="1"/>
          <p:nvPr/>
        </p:nvSpPr>
        <p:spPr>
          <a:xfrm>
            <a:off x="6251565" y="1254648"/>
            <a:ext cx="679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dirty="0">
                <a:solidFill>
                  <a:schemeClr val="accent3">
                    <a:lumMod val="50000"/>
                  </a:schemeClr>
                </a:solidFill>
              </a:rPr>
              <a:t>+0</a:t>
            </a:r>
          </a:p>
        </p:txBody>
      </p:sp>
    </p:spTree>
    <p:extLst>
      <p:ext uri="{BB962C8B-B14F-4D97-AF65-F5344CB8AC3E}">
        <p14:creationId xmlns:p14="http://schemas.microsoft.com/office/powerpoint/2010/main" val="4076289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8C7EE-8740-F1E4-8A56-459E19FCC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DBFB1-6A87-44A8-C69F-4545419F0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Convolution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3CE26B-FD6C-F53C-B4D4-2B6183BEE08E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8B66BE-3A8F-3C7A-43F2-F6BE38208BED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97E809-C079-2DEC-9A4F-0BC29FCB36A3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4CBAFE-98B1-B13D-D850-DA93B1637D33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1C032C-8CA2-1CE0-3011-5B06072B9B4B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F1AEFC-18CF-3A1D-104C-1E2E743FC72A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A4C6D6-BA56-8032-A2ED-CF75C958A8E7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727B13-E9AF-3757-F5C3-70CA5C232853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FE3C0A-0200-5289-A4F1-E993C107FBE0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62928C-FEC0-C23A-8242-83173D264BCF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F2FB58-BEA9-2D95-3297-6F8AED05AF09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B9E281-EA07-1A01-7A85-4BA5CC310F62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3AF11A6-93AB-50E4-3759-C853E6D1B76E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270AB97-FF7B-873A-DAE0-8515F05F1CF5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BA930FF-B1DB-968A-8BDC-4DCCC8AD78E8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79B59D-6AC0-221C-756E-CBA68B49547D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065D9B50-DD83-8195-8BD1-4A020C6F2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33" y="1017715"/>
            <a:ext cx="5829471" cy="2411286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An image is represented as a matrix of numbers</a:t>
            </a:r>
          </a:p>
          <a:p>
            <a:pPr lvl="1"/>
            <a:r>
              <a:rPr lang="en-US" dirty="0">
                <a:cs typeface="Arial"/>
              </a:rPr>
              <a:t>Higher Value = More intensity</a:t>
            </a:r>
          </a:p>
          <a:p>
            <a:r>
              <a:rPr lang="en-US" dirty="0">
                <a:cs typeface="Arial"/>
              </a:rPr>
              <a:t>A </a:t>
            </a:r>
            <a:r>
              <a:rPr lang="en-US" i="1" dirty="0">
                <a:cs typeface="Arial"/>
              </a:rPr>
              <a:t>kernel </a:t>
            </a:r>
            <a:r>
              <a:rPr lang="en-US" dirty="0">
                <a:cs typeface="Arial"/>
              </a:rPr>
              <a:t>is also a matrix containing some pattern</a:t>
            </a:r>
          </a:p>
          <a:p>
            <a:r>
              <a:rPr lang="en-US" dirty="0">
                <a:cs typeface="Arial"/>
              </a:rPr>
              <a:t>Slide a kernel along an image, multiply overlapping values, and sum the result</a:t>
            </a: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1FBEE3-B634-EF9C-09B9-F26ADB419237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B20EFF5-D292-CF7B-859E-A5BAF445AA83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BDCC4B7-4ADC-AF03-7222-8DAD120A8B8C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5A8C2FA-F1B7-3648-7F85-37BE8C4C9624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3BE37E8-D24C-F210-F041-E5C95C5A7731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6C41B57-B01A-A433-8771-94EF7314A257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D883BA5-B352-FC1D-E3BB-46EC04475F10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77AC986-E420-0EB9-C00F-907994F3994F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8C2EB8B-1838-481E-26EC-B79BA5107E73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F7A769-179C-EC41-6B92-7B7F160C524A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16DBB38-0D34-C6FF-4C63-5A7BC4069E3B}"/>
              </a:ext>
            </a:extLst>
          </p:cNvPr>
          <p:cNvCxnSpPr>
            <a:cxnSpLocks/>
          </p:cNvCxnSpPr>
          <p:nvPr/>
        </p:nvCxnSpPr>
        <p:spPr>
          <a:xfrm flipH="1">
            <a:off x="2475781" y="2512194"/>
            <a:ext cx="4897171" cy="17492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930170-5282-C317-9F31-AFEEFAF8EB75}"/>
              </a:ext>
            </a:extLst>
          </p:cNvPr>
          <p:cNvSpPr txBox="1"/>
          <p:nvPr/>
        </p:nvSpPr>
        <p:spPr>
          <a:xfrm>
            <a:off x="6261725" y="1732168"/>
            <a:ext cx="953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dirty="0">
                <a:solidFill>
                  <a:schemeClr val="accent3">
                    <a:lumMod val="50000"/>
                  </a:schemeClr>
                </a:solidFill>
              </a:rPr>
              <a:t>+0</a:t>
            </a:r>
          </a:p>
        </p:txBody>
      </p:sp>
    </p:spTree>
    <p:extLst>
      <p:ext uri="{BB962C8B-B14F-4D97-AF65-F5344CB8AC3E}">
        <p14:creationId xmlns:p14="http://schemas.microsoft.com/office/powerpoint/2010/main" val="38537129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911FF-FDD9-02B5-0427-276246A4F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27FB8-7952-3E27-A7DB-D5E731F5A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Convolution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DB3B03-16E8-B201-E623-2B65C119F69B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EBFF7-1A41-939E-99F5-FA08463CF197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200200-8EE1-A424-87CE-D3A6CE8AFC2B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ADF254-B60C-1761-86F6-3959A02DDBA8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630CB5-AB20-49C7-9FE7-CC9D6223B12E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962D87-225F-0B0F-A8BB-BB42430F65BE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AC4A9C-8264-BAD9-15D3-1596D1C722F2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7577DC-41D3-42AD-3A13-B64D7144F90E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4E33A7-DF8C-9AF9-DB84-AF156DF10933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C0C2946-D48E-AE0D-95EC-5007C377F70F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75F42B-5AD2-2AFE-5867-893A625BA57E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FFF9FF0-476B-DD49-5AEB-87397A287F4D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D9924D-FDF5-18BE-099B-CE6637AFA4F7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E6A016E-5257-1693-2144-B414AA8DF95E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05CC3C1-781A-67DA-8009-2ED4BF259DF1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FEDE704-AF87-2B46-C5A0-607FEC33B517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5D78DAAC-930D-58FB-FD67-8709A9C61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33" y="1017715"/>
            <a:ext cx="5829471" cy="2411286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An image is represented as a matrix of numbers</a:t>
            </a:r>
          </a:p>
          <a:p>
            <a:pPr lvl="1"/>
            <a:r>
              <a:rPr lang="en-US" dirty="0">
                <a:cs typeface="Arial"/>
              </a:rPr>
              <a:t>Higher Value = More intensity</a:t>
            </a:r>
          </a:p>
          <a:p>
            <a:r>
              <a:rPr lang="en-US" dirty="0">
                <a:cs typeface="Arial"/>
              </a:rPr>
              <a:t>A </a:t>
            </a:r>
            <a:r>
              <a:rPr lang="en-US" i="1" dirty="0">
                <a:cs typeface="Arial"/>
              </a:rPr>
              <a:t>kernel </a:t>
            </a:r>
            <a:r>
              <a:rPr lang="en-US" dirty="0">
                <a:cs typeface="Arial"/>
              </a:rPr>
              <a:t>is also a matrix containing some pattern</a:t>
            </a:r>
          </a:p>
          <a:p>
            <a:r>
              <a:rPr lang="en-US" dirty="0">
                <a:cs typeface="Arial"/>
              </a:rPr>
              <a:t>Slide a kernel along an image, multiply overlapping values, and sum the result</a:t>
            </a: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66F41C-0720-4715-C269-74BA1B399297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92AAF89-7B03-8E6D-6F32-FEBD317FB4AA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1662143-581F-0531-6E18-D5AD67CBF992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1951783-0D49-CFEF-5501-BFF7B97B2DDF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BDBE10D-774A-AB49-A35D-B8757EA249DA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B727307-DD73-25EF-3E61-0A43F633A617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E85560E-AD20-B056-F741-2A3823F03078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0DDBF9-C7DE-B433-8A86-70EC748FA337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8B580E6-4182-04F9-7D64-02A55A2EF785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2FA0C0-62A6-34E9-376E-87F673568ECE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26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3BD318A-0533-6DF5-E34F-D030377677F9}"/>
              </a:ext>
            </a:extLst>
          </p:cNvPr>
          <p:cNvCxnSpPr>
            <a:cxnSpLocks/>
          </p:cNvCxnSpPr>
          <p:nvPr/>
        </p:nvCxnSpPr>
        <p:spPr>
          <a:xfrm flipH="1">
            <a:off x="2475781" y="2512194"/>
            <a:ext cx="5696067" cy="17492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7F17C7-B187-6714-0AAD-27884A4BC126}"/>
              </a:ext>
            </a:extLst>
          </p:cNvPr>
          <p:cNvSpPr txBox="1"/>
          <p:nvPr/>
        </p:nvSpPr>
        <p:spPr>
          <a:xfrm>
            <a:off x="6261725" y="1732168"/>
            <a:ext cx="953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dirty="0">
                <a:solidFill>
                  <a:schemeClr val="accent3">
                    <a:lumMod val="50000"/>
                  </a:schemeClr>
                </a:solidFill>
              </a:rPr>
              <a:t>+5</a:t>
            </a:r>
          </a:p>
        </p:txBody>
      </p:sp>
    </p:spTree>
    <p:extLst>
      <p:ext uri="{BB962C8B-B14F-4D97-AF65-F5344CB8AC3E}">
        <p14:creationId xmlns:p14="http://schemas.microsoft.com/office/powerpoint/2010/main" val="681475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11BD8-66C3-F4D2-0D8D-7F9602942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CC801-17B8-76FE-2261-2460BE176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Convolution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18BA36-3629-13D1-7726-36065659E7B6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98D545-0E0E-D11A-63A2-48B07C9954EB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AE35A9-98F3-6A4A-153B-77DFAC36743F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36A8-7A77-0584-7124-BB5E8467BF30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563146-C5A1-AF8D-6E11-C5D8F9187B3A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8CD7BA-F838-9598-39BA-EACF0CBA4CAA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4BA41C-9329-230E-69C4-8F21ED3882DD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D2740F-BBE9-7A70-BEB3-A9EB61DC622F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F9045D-CE5C-12F2-754C-0ECB770D039A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E7649D-A0A2-5C63-3E3C-C9597FFDC035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419B65-E4EB-2B6D-4868-0B3EF7CEC536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8015DE-B142-E882-5479-53B00E3FCBF4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258913D-D0C8-296C-EAC1-D1C4B78D3494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A9F1E2-66EF-BA8D-7C00-51A4F66A5BF5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6F03A9-01BB-8249-D485-417E8709730A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33ADFC-4758-3BEC-A8FE-305CFB270282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04903E13-3FD9-B994-ED5F-A0C576C2D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33" y="1017715"/>
            <a:ext cx="5829471" cy="2411286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An image is represented as a matrix of numbers</a:t>
            </a:r>
          </a:p>
          <a:p>
            <a:pPr lvl="1"/>
            <a:r>
              <a:rPr lang="en-US" dirty="0">
                <a:cs typeface="Arial"/>
              </a:rPr>
              <a:t>Higher Value = More intensity</a:t>
            </a:r>
          </a:p>
          <a:p>
            <a:r>
              <a:rPr lang="en-US" dirty="0">
                <a:cs typeface="Arial"/>
              </a:rPr>
              <a:t>A </a:t>
            </a:r>
            <a:r>
              <a:rPr lang="en-US" i="1" dirty="0">
                <a:cs typeface="Arial"/>
              </a:rPr>
              <a:t>kernel </a:t>
            </a:r>
            <a:r>
              <a:rPr lang="en-US" dirty="0">
                <a:cs typeface="Arial"/>
              </a:rPr>
              <a:t>is also a matrix containing some pattern</a:t>
            </a:r>
          </a:p>
          <a:p>
            <a:r>
              <a:rPr lang="en-US" dirty="0">
                <a:cs typeface="Arial"/>
              </a:rPr>
              <a:t>Slide a kernel along an image, multiply overlapping values, and sum the result</a:t>
            </a: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447C51-4C69-BF03-704A-6902346B8465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2B5C40-9815-2F19-B2DC-1F6163E72B56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8CE8C62-586A-10E5-288E-C5E343980613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D8BBED9-B099-7194-C53C-D6A6B4CA18E4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E899E8D-4F5E-1B11-BDAD-CD132A3AC1BE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4B60BB5-E660-6322-78FD-50D61B186207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CF6E531-CCD1-4FDE-A7C6-9FAB83F0329A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58FBDA9-34F6-64E3-6B9C-ACCD64F6A9B0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1EAE208-E302-03D8-8A9D-FC2F60E23F95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2B822A-6B53-833F-1EAD-5EB9AB035EA3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36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4EF7BD-2C53-6EB4-8BCE-0B8BE546709D}"/>
              </a:ext>
            </a:extLst>
          </p:cNvPr>
          <p:cNvCxnSpPr>
            <a:cxnSpLocks/>
          </p:cNvCxnSpPr>
          <p:nvPr/>
        </p:nvCxnSpPr>
        <p:spPr>
          <a:xfrm flipH="1">
            <a:off x="2475781" y="2512194"/>
            <a:ext cx="6533465" cy="17492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EA5BEC4-54FD-598D-385C-6C0BCD79F054}"/>
              </a:ext>
            </a:extLst>
          </p:cNvPr>
          <p:cNvSpPr txBox="1"/>
          <p:nvPr/>
        </p:nvSpPr>
        <p:spPr>
          <a:xfrm>
            <a:off x="6261725" y="1732168"/>
            <a:ext cx="953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dirty="0">
                <a:solidFill>
                  <a:schemeClr val="accent3">
                    <a:lumMod val="50000"/>
                  </a:schemeClr>
                </a:solidFill>
              </a:rPr>
              <a:t>+10</a:t>
            </a:r>
          </a:p>
        </p:txBody>
      </p:sp>
    </p:spTree>
    <p:extLst>
      <p:ext uri="{BB962C8B-B14F-4D97-AF65-F5344CB8AC3E}">
        <p14:creationId xmlns:p14="http://schemas.microsoft.com/office/powerpoint/2010/main" val="1943699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AB5D7-F250-8B4F-D755-398B49950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8F6BD-7E5D-4AE1-C40D-88E4E2C8E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Convolution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17C95B-64E3-6DFF-A594-DA756FBFF446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E7F356-32D2-38BD-21CA-50CE11CE0EE1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494F17-B251-1825-E6F1-33CA7232CC16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5D0E48-F601-5DB4-7CE5-A744E3F48C7A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890B98-3FE3-2ABD-4338-8328A8A28546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F170EB-BFED-81BA-B887-7D5772C41A71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3FB6F9-88F1-2647-04DC-6B133B6BEBC0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84AE38-B1A9-283F-5BE2-A1DB997CB1FA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BFC664-78D1-428D-7076-448ECC6F6E24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6D8855-92B6-0159-CC6B-FC0FC9D25CD9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BD1283-82BF-8DB1-AF91-3D08F5A47D35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28D414-5680-84DA-40E0-5ED0FB4E3FE2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8CC9944-8520-BCE5-C05A-74CE8331C3FB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34CD9AA-784D-0201-2506-C97B925CB570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B5AC47F-CAEE-216F-61F2-30C656D6DFBA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83A42F-417B-AD7C-6FB7-53E0847674B0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184C7A00-E824-8EDF-E2F8-52C8434CA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33" y="1017715"/>
            <a:ext cx="5829471" cy="2411286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An image is represented as a matrix of numbers</a:t>
            </a:r>
          </a:p>
          <a:p>
            <a:pPr lvl="1"/>
            <a:r>
              <a:rPr lang="en-US" dirty="0">
                <a:cs typeface="Arial"/>
              </a:rPr>
              <a:t>Higher Value = More intensity</a:t>
            </a:r>
          </a:p>
          <a:p>
            <a:r>
              <a:rPr lang="en-US" dirty="0">
                <a:cs typeface="Arial"/>
              </a:rPr>
              <a:t>A </a:t>
            </a:r>
            <a:r>
              <a:rPr lang="en-US" i="1" dirty="0">
                <a:cs typeface="Arial"/>
              </a:rPr>
              <a:t>kernel </a:t>
            </a:r>
            <a:r>
              <a:rPr lang="en-US" dirty="0">
                <a:cs typeface="Arial"/>
              </a:rPr>
              <a:t>is also a matrix containing some pattern</a:t>
            </a:r>
          </a:p>
          <a:p>
            <a:r>
              <a:rPr lang="en-US" dirty="0">
                <a:cs typeface="Arial"/>
              </a:rPr>
              <a:t>Slide a kernel along an image, multiply overlapping values, and sum the result</a:t>
            </a: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6078D3-11DE-45ED-B3E0-389C32E12D78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96DAA1-C1D6-4B2F-702F-D0D8E97D7073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181A60E-5F56-9D88-CA6E-433FAF2E2411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66A7B20-C29C-FB55-6F00-D41CB15FB538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BF32026-BA78-4208-F95B-39650C874A6A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8408262-7B4C-C0E2-1D6D-1DF6EB786984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F074954-BD02-11FD-688E-BF53847AFD96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BAA9685-4EE0-4CCF-E05B-58E493FB8D75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6884D99-BB7E-A4F8-1419-B4DE834A7C54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56BC18-D10E-068E-D3BD-F3230CA94A8D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371015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93337-39BB-2A98-2486-687488D82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33" y="186266"/>
            <a:ext cx="11728247" cy="733267"/>
          </a:xfrm>
        </p:spPr>
        <p:txBody>
          <a:bodyPr lIns="91440" tIns="45720" rIns="91440" bIns="45720">
            <a:normAutofit/>
          </a:bodyPr>
          <a:lstStyle/>
          <a:p>
            <a:r>
              <a:rPr lang="en-US"/>
              <a:t>Agenda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29CB2BB-3CBC-CEF3-E725-540EFE4CBD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504774"/>
              </p:ext>
            </p:extLst>
          </p:nvPr>
        </p:nvGraphicFramePr>
        <p:xfrm>
          <a:off x="278899" y="1017714"/>
          <a:ext cx="11712315" cy="3394245"/>
        </p:xfrm>
        <a:graphic>
          <a:graphicData uri="http://schemas.openxmlformats.org/drawingml/2006/table">
            <a:tbl>
              <a:tblPr bandRow="1">
                <a:solidFill>
                  <a:schemeClr val="bg1"/>
                </a:solidFill>
                <a:tableStyleId>{5C22544A-7EE6-4342-B048-85BDC9FD1C3A}</a:tableStyleId>
              </a:tblPr>
              <a:tblGrid>
                <a:gridCol w="2512258">
                  <a:extLst>
                    <a:ext uri="{9D8B030D-6E8A-4147-A177-3AD203B41FA5}">
                      <a16:colId xmlns:a16="http://schemas.microsoft.com/office/drawing/2014/main" val="882096350"/>
                    </a:ext>
                  </a:extLst>
                </a:gridCol>
                <a:gridCol w="9200057">
                  <a:extLst>
                    <a:ext uri="{9D8B030D-6E8A-4147-A177-3AD203B41FA5}">
                      <a16:colId xmlns:a16="http://schemas.microsoft.com/office/drawing/2014/main" val="451504251"/>
                    </a:ext>
                  </a:extLst>
                </a:gridCol>
              </a:tblGrid>
              <a:tr h="678849">
                <a:tc>
                  <a:txBody>
                    <a:bodyPr/>
                    <a:lstStyle/>
                    <a:p>
                      <a:pPr algn="l" fontAlgn="base">
                        <a:lnSpc>
                          <a:spcPts val="2160"/>
                        </a:lnSpc>
                      </a:pPr>
                      <a:r>
                        <a:rPr lang="en-US" sz="2000" b="1" i="0" cap="none" spc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Time</a:t>
                      </a:r>
                    </a:p>
                  </a:txBody>
                  <a:tcPr marL="170053" marR="130810" marT="130810" marB="130810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2160"/>
                        </a:lnSpc>
                      </a:pPr>
                      <a:r>
                        <a:rPr lang="en-US" sz="2000" b="1" i="0" cap="none" spc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Item</a:t>
                      </a:r>
                    </a:p>
                  </a:txBody>
                  <a:tcPr marL="170053" marR="130810" marT="130810" marB="13081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713673"/>
                  </a:ext>
                </a:extLst>
              </a:tr>
              <a:tr h="678849">
                <a:tc>
                  <a:txBody>
                    <a:bodyPr/>
                    <a:lstStyle/>
                    <a:p>
                      <a:pPr algn="l" fontAlgn="base">
                        <a:lnSpc>
                          <a:spcPts val="2160"/>
                        </a:lnSpc>
                      </a:pPr>
                      <a:r>
                        <a:rPr lang="en-US" sz="2000" b="0" i="0" cap="none" spc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2:00-2:15</a:t>
                      </a:r>
                    </a:p>
                  </a:txBody>
                  <a:tcPr marL="170053" marR="130810" marT="130810" marB="13081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2160"/>
                        </a:lnSpc>
                      </a:pPr>
                      <a:r>
                        <a:rPr lang="en-US" sz="2000" b="0" i="0" cap="none" spc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Introduction to Convolution</a:t>
                      </a:r>
                    </a:p>
                  </a:txBody>
                  <a:tcPr marL="170053" marR="130810" marT="130810" marB="13081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101953"/>
                  </a:ext>
                </a:extLst>
              </a:tr>
              <a:tr h="678849">
                <a:tc>
                  <a:txBody>
                    <a:bodyPr/>
                    <a:lstStyle/>
                    <a:p>
                      <a:pPr algn="l" fontAlgn="base">
                        <a:lnSpc>
                          <a:spcPts val="2160"/>
                        </a:lnSpc>
                      </a:pPr>
                      <a:r>
                        <a:rPr lang="en-US" sz="2000" b="0" i="0" cap="none" spc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2:15-2:45</a:t>
                      </a:r>
                    </a:p>
                  </a:txBody>
                  <a:tcPr marL="170053" marR="130810" marT="130810" marB="130810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2160"/>
                        </a:lnSpc>
                      </a:pPr>
                      <a:r>
                        <a:rPr lang="en-US" sz="2000" b="0" i="0" cap="none" spc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Convolutional Neural Networks (CNNs)</a:t>
                      </a:r>
                    </a:p>
                  </a:txBody>
                  <a:tcPr marL="170053" marR="130810" marT="130810" marB="13081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9480751"/>
                  </a:ext>
                </a:extLst>
              </a:tr>
              <a:tr h="678849">
                <a:tc>
                  <a:txBody>
                    <a:bodyPr/>
                    <a:lstStyle/>
                    <a:p>
                      <a:pPr algn="l" fontAlgn="base">
                        <a:lnSpc>
                          <a:spcPts val="2160"/>
                        </a:lnSpc>
                      </a:pPr>
                      <a:r>
                        <a:rPr lang="en-US" sz="2000" b="0" i="0" cap="none" spc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2:45-3:15</a:t>
                      </a:r>
                    </a:p>
                  </a:txBody>
                  <a:tcPr marL="170053" marR="130810" marT="130810" marB="13081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2160"/>
                        </a:lnSpc>
                      </a:pPr>
                      <a:r>
                        <a:rPr lang="en-US" sz="2000" b="0" i="0" cap="none" spc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Classification with CNNs</a:t>
                      </a:r>
                    </a:p>
                  </a:txBody>
                  <a:tcPr marL="170053" marR="130810" marT="130810" marB="13081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013814"/>
                  </a:ext>
                </a:extLst>
              </a:tr>
              <a:tr h="678849">
                <a:tc>
                  <a:txBody>
                    <a:bodyPr/>
                    <a:lstStyle/>
                    <a:p>
                      <a:pPr algn="l" fontAlgn="base">
                        <a:lnSpc>
                          <a:spcPts val="2160"/>
                        </a:lnSpc>
                      </a:pPr>
                      <a:r>
                        <a:rPr lang="en-US" sz="2000" b="0" i="0" cap="none" spc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3:15-3:30</a:t>
                      </a:r>
                    </a:p>
                  </a:txBody>
                  <a:tcPr marL="170053" marR="130810" marT="130810" marB="130810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2160"/>
                        </a:lnSpc>
                      </a:pPr>
                      <a:r>
                        <a:rPr lang="en-US" sz="2000" b="0" i="0" cap="none" spc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Break</a:t>
                      </a:r>
                    </a:p>
                  </a:txBody>
                  <a:tcPr marL="170053" marR="130810" marT="130810" marB="13081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4202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0091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EEF47-9F4C-C8F4-35FA-7630C5FD7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9BCDC-0EC9-9E59-D93C-6EBCCABB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Convolution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40BC10-BCF2-F10E-532D-1E73FD34AED3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43A216-32F4-F6BA-5BE4-66E934BD7CA6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29C071-000A-CD2C-C706-E3F572F37584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0B1ACF-70B3-A43A-4C9B-A61AA5CDCA5C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84270D-5BAE-CF79-6264-758BEAE82CAB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CD20AA-4C5F-887A-38F2-7D360CC43642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C098EE-1324-31FB-EAEC-D37715905C62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055FCB-7508-0846-F383-930129378D2B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622AEF-E66A-20A6-3C99-1D4883CC2138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3CDEBBC-2B79-6A62-7F06-11A3B48D693F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E7EC109-59F9-7D62-C6DE-52BBAC554B1E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47954F9-4536-BE0A-A3A7-BEEB9FE802BB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5F5492-763F-9531-315E-A8EF34F9C782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72ED38D-9BE7-B89D-5FD5-0568EE562798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49BCFA-085B-E3F8-68FE-1E77954293EA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CE2B730-C56B-CD20-1976-52BDFD16F13D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4726D7A1-31A7-4A3A-010A-28ADA8FB2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33" y="1017715"/>
            <a:ext cx="5829471" cy="2411286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An image is represented as a matrix of numbers</a:t>
            </a:r>
          </a:p>
          <a:p>
            <a:pPr lvl="1"/>
            <a:r>
              <a:rPr lang="en-US" dirty="0">
                <a:cs typeface="Arial"/>
              </a:rPr>
              <a:t>Higher Value = More intensity</a:t>
            </a:r>
          </a:p>
          <a:p>
            <a:r>
              <a:rPr lang="en-US" dirty="0">
                <a:cs typeface="Arial"/>
              </a:rPr>
              <a:t>A </a:t>
            </a:r>
            <a:r>
              <a:rPr lang="en-US" i="1" dirty="0">
                <a:cs typeface="Arial"/>
              </a:rPr>
              <a:t>kernel </a:t>
            </a:r>
            <a:r>
              <a:rPr lang="en-US" dirty="0">
                <a:cs typeface="Arial"/>
              </a:rPr>
              <a:t>is also a matrix containing some pattern</a:t>
            </a:r>
          </a:p>
          <a:p>
            <a:r>
              <a:rPr lang="en-US" dirty="0">
                <a:cs typeface="Arial"/>
              </a:rPr>
              <a:t>Slide a kernel along an image, multiply overlapping values, and sum the result</a:t>
            </a: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EC8637-93A3-73F0-C452-FECA21B259D7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B8DB429-1900-8D9B-2B26-5F18F6BACABF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03D2AA0-10D1-7323-9DDE-B66C9256549E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F250AB0-1CBD-9230-648D-38F657B8FA51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CEB7F03-5B24-CDCF-FB91-F7D72F320A83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9DE6D2A-040C-C76E-C0C3-8415462E679B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AE60C4B-5700-72D8-96A1-6F7FA6828651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578B82E-9D77-9FE0-9E8B-4C5A79D43EF0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8F68FC9-0422-80D0-0A40-BCF8344EAAD2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FBBD46-8B8B-1EDD-84AC-FEB978AEB338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36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4133BD-ADFD-C81F-5115-9E6A697C8BD5}"/>
              </a:ext>
            </a:extLst>
          </p:cNvPr>
          <p:cNvSpPr/>
          <p:nvPr/>
        </p:nvSpPr>
        <p:spPr>
          <a:xfrm>
            <a:off x="2354618" y="4326946"/>
            <a:ext cx="828136" cy="82813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24682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88D9A-9DF3-075D-8C56-C39B8F023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B1AA9-8058-8E9F-8AF3-2F550B352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Convolution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B48B9D-8D1C-EE43-6D85-7E8F53ECDCB0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76644A-FA64-D31D-1368-D9253DD31FE6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E51D9A-92E2-1A97-335F-D363C264D992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5FA6D8-ABF9-98A2-FF57-11D4E10659FD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F7068E-DD3C-D90A-8B00-6E1EF6421472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4DB1A9-4D47-C04A-B213-2424C35235C6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383C2A-6A97-726F-3E8C-FC6B905DBCCC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4C4832-D218-B820-B0DB-7D84C3798B9F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BBC6C4-9049-7B91-2D0D-13A88F694031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429B20D-C672-E74A-B7FB-9D4D04C12E45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391B27-D98A-92BA-7A6B-788F97D70FA7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CB8F39-0530-AC34-D5D4-ECBD71390912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83C488D-A97C-CD33-6857-1A5457D66B16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67592C-C85B-B3F1-66F2-CCAF53627D90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21F620-0972-B510-1E9B-4882B94C7C3E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846443-E317-5D5D-18C8-10D3CCE2F8E0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D1703F8A-5E7D-527B-FC39-51B1D93B4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33" y="1017715"/>
            <a:ext cx="5829471" cy="2411286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An image is represented as a matrix of numbers</a:t>
            </a:r>
          </a:p>
          <a:p>
            <a:pPr lvl="1"/>
            <a:r>
              <a:rPr lang="en-US" dirty="0">
                <a:cs typeface="Arial"/>
              </a:rPr>
              <a:t>Higher Value = More intensity</a:t>
            </a:r>
          </a:p>
          <a:p>
            <a:r>
              <a:rPr lang="en-US" dirty="0">
                <a:cs typeface="Arial"/>
              </a:rPr>
              <a:t>A </a:t>
            </a:r>
            <a:r>
              <a:rPr lang="en-US" i="1" dirty="0">
                <a:cs typeface="Arial"/>
              </a:rPr>
              <a:t>kernel </a:t>
            </a:r>
            <a:r>
              <a:rPr lang="en-US" dirty="0">
                <a:cs typeface="Arial"/>
              </a:rPr>
              <a:t>is also a matrix containing some pattern</a:t>
            </a:r>
          </a:p>
          <a:p>
            <a:r>
              <a:rPr lang="en-US" dirty="0">
                <a:cs typeface="Arial"/>
              </a:rPr>
              <a:t>Slide a kernel along an image, multiply overlapping values, and sum the result</a:t>
            </a: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FD0A18-1BD6-C6A0-8506-772204FE9D06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97E98C3-EAE4-3184-5D43-730C5C82D854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A82D431-B457-1844-F200-82F61F0913C6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8223-AEC6-82DC-7454-286AC993E5BC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E5CD7A0-6426-D3BB-1A8F-365CF66BC00B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8C2C5E4-2982-76BC-4195-77AFB389FDFB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CDCAD7B-5946-E5A0-7084-7B435D558CE6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5BF6E15-2F18-8FEF-6050-B3D008D1AD13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B07C9A0-CEEC-DED4-09F3-2AFA1FB9D12B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9CD81D-A33A-A073-6C00-3A69C8F52AEA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36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CDF3F9-C376-4D54-E00D-DC315EFC7C17}"/>
              </a:ext>
            </a:extLst>
          </p:cNvPr>
          <p:cNvCxnSpPr>
            <a:cxnSpLocks/>
          </p:cNvCxnSpPr>
          <p:nvPr/>
        </p:nvCxnSpPr>
        <p:spPr>
          <a:xfrm flipH="1">
            <a:off x="3247740" y="879977"/>
            <a:ext cx="4927226" cy="34469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8BB4F71-4EEB-9C69-F800-CDEA9E29950C}"/>
              </a:ext>
            </a:extLst>
          </p:cNvPr>
          <p:cNvSpPr txBox="1"/>
          <p:nvPr/>
        </p:nvSpPr>
        <p:spPr>
          <a:xfrm>
            <a:off x="6096000" y="1257763"/>
            <a:ext cx="953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dirty="0">
                <a:solidFill>
                  <a:schemeClr val="accent3">
                    <a:lumMod val="50000"/>
                  </a:schemeClr>
                </a:solidFill>
              </a:rPr>
              <a:t>+0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584567-1CBE-9AFB-7C5B-C1E2D09B87C1}"/>
              </a:ext>
            </a:extLst>
          </p:cNvPr>
          <p:cNvSpPr/>
          <p:nvPr/>
        </p:nvSpPr>
        <p:spPr>
          <a:xfrm>
            <a:off x="2354618" y="4326946"/>
            <a:ext cx="828136" cy="82813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55174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89DBD-86B4-41CD-9C76-D046577F9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47D6C-5F89-0B77-118D-30F8E0F68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Convolution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878CB9-34F4-376B-84CA-A362BB7868FB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377F2D-45F8-2284-9AFD-9F932093B829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1BA70D-FDC8-6B66-ED1D-FA2346421C08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E7A514-BB15-525F-52AC-AB0B12B00A1C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92357F-E2D0-3A6B-4740-0F076FB5E486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EDB3D8-A4BC-C970-3F8E-FAD9FBE52D68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1CFF432-9C6E-B232-50D0-4F80CDC7D6DC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E24CB4E-229F-3330-57FD-773A99ABD87C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6E97DC-7966-804C-D24C-ACAF292F0F56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043D4A-01F1-F73C-7163-4930D0DB97DB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C273862-ECAF-6358-66E2-4D4A25747275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0FDAF5-EBB2-3C90-BDF1-389B3D990648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3FC360E-A177-029E-576B-8740B5A16F6B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93F3F5-DA0C-0A98-ED7B-328EE13D0D95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E5FAB9-DF5C-91DB-52E7-E4C64EEB3654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FFA1743-69F8-62AD-1289-1093D4409DB6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C7F56DCC-AAA9-E14F-EB09-D870E8447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33" y="1017715"/>
            <a:ext cx="5829471" cy="2411286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An image is represented as a matrix of numbers</a:t>
            </a:r>
          </a:p>
          <a:p>
            <a:pPr lvl="1"/>
            <a:r>
              <a:rPr lang="en-US" dirty="0">
                <a:cs typeface="Arial"/>
              </a:rPr>
              <a:t>Higher Value = More intensity</a:t>
            </a:r>
          </a:p>
          <a:p>
            <a:r>
              <a:rPr lang="en-US" dirty="0">
                <a:cs typeface="Arial"/>
              </a:rPr>
              <a:t>A </a:t>
            </a:r>
            <a:r>
              <a:rPr lang="en-US" i="1" dirty="0">
                <a:cs typeface="Arial"/>
              </a:rPr>
              <a:t>kernel </a:t>
            </a:r>
            <a:r>
              <a:rPr lang="en-US" dirty="0">
                <a:cs typeface="Arial"/>
              </a:rPr>
              <a:t>is also a matrix containing some pattern</a:t>
            </a:r>
          </a:p>
          <a:p>
            <a:r>
              <a:rPr lang="en-US" dirty="0">
                <a:cs typeface="Arial"/>
              </a:rPr>
              <a:t>Slide a kernel along an image, multiply overlapping values, and sum the result</a:t>
            </a: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7EC5A3-E2AA-C583-B716-B405117BE3B9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861DA28-116A-B4A3-DAE9-8CF7A37E4E2F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5788BF3-45DC-6B85-9983-8257473000FF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A76A35-E11C-C68B-E506-2863E8B6ACE3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F09EC28-F6B6-8D12-E3F4-3853A732818F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08D6B37-92FE-A954-2235-C602810C8BC4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D2CEEAE-68E3-5067-CEA6-F94FEF6A32E8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B7E0E54-86AE-B931-C595-96D82D434EB7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36E6DB3-59A9-72DE-F282-AD2510008F97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50A20F-085E-5C15-8C82-F63D81675E6A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36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C5BFD65-7EE8-4409-5C16-7420CA1D9A6F}"/>
              </a:ext>
            </a:extLst>
          </p:cNvPr>
          <p:cNvCxnSpPr>
            <a:cxnSpLocks/>
          </p:cNvCxnSpPr>
          <p:nvPr/>
        </p:nvCxnSpPr>
        <p:spPr>
          <a:xfrm flipH="1">
            <a:off x="3247740" y="919533"/>
            <a:ext cx="5761508" cy="34074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264266A-2D2A-A3DD-00F1-F3645EC7F104}"/>
              </a:ext>
            </a:extLst>
          </p:cNvPr>
          <p:cNvSpPr txBox="1"/>
          <p:nvPr/>
        </p:nvSpPr>
        <p:spPr>
          <a:xfrm>
            <a:off x="6096000" y="1257763"/>
            <a:ext cx="953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dirty="0">
                <a:solidFill>
                  <a:schemeClr val="accent3">
                    <a:lumMod val="50000"/>
                  </a:schemeClr>
                </a:solidFill>
              </a:rPr>
              <a:t>+5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734148-EDE7-5140-3EA9-60DBB2C8260B}"/>
              </a:ext>
            </a:extLst>
          </p:cNvPr>
          <p:cNvSpPr/>
          <p:nvPr/>
        </p:nvSpPr>
        <p:spPr>
          <a:xfrm>
            <a:off x="2354618" y="4326946"/>
            <a:ext cx="828136" cy="8281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4483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3251B-BB77-F27C-74D8-FE9276594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7D378-C75B-7B4E-768C-FDD153E4F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Convolution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359681-1083-B3CE-62BC-9ABA54E333EA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3A77D6-7EBA-8D4A-3A48-DB952D122B36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C6C9E7-5DAE-DD63-E33D-D28C7BE35856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917C63-11A3-B148-F78F-A5681E9F60B1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1EDEC7-48CF-2904-BE5B-68A87330A436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15D345-FDAC-50E7-F798-6B6879056424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E41EC22-9287-C5BC-3AE1-7A0D2B7ADE55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B9ECC0-C6CA-E556-D056-F2A8D107EBA7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0D9D98-675A-B05A-897F-E6817D0219F6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CB95BC-085A-274E-CC26-BB660BD62449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D258698-ED74-CF1D-72C2-BC0E596A7577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CFD068A-D596-F73A-981D-2E51A04B62CC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7932FD6-81FA-8041-D5CE-C5272833E002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5EB13C-CC79-9000-E5C5-21DF068ED519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15A296-8593-F175-F38D-D2363877A25A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92A523A-9496-8ED8-3977-0524065DD631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D57F7E1F-D617-161C-DEDA-A98F2731F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33" y="1017715"/>
            <a:ext cx="5829471" cy="2411286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An image is represented as a matrix of numbers</a:t>
            </a:r>
          </a:p>
          <a:p>
            <a:pPr lvl="1"/>
            <a:r>
              <a:rPr lang="en-US" dirty="0">
                <a:cs typeface="Arial"/>
              </a:rPr>
              <a:t>Higher Value = More intensity</a:t>
            </a:r>
          </a:p>
          <a:p>
            <a:r>
              <a:rPr lang="en-US" dirty="0">
                <a:cs typeface="Arial"/>
              </a:rPr>
              <a:t>A </a:t>
            </a:r>
            <a:r>
              <a:rPr lang="en-US" i="1" dirty="0">
                <a:cs typeface="Arial"/>
              </a:rPr>
              <a:t>kernel </a:t>
            </a:r>
            <a:r>
              <a:rPr lang="en-US" dirty="0">
                <a:cs typeface="Arial"/>
              </a:rPr>
              <a:t>is also a matrix containing some pattern</a:t>
            </a:r>
          </a:p>
          <a:p>
            <a:r>
              <a:rPr lang="en-US" dirty="0">
                <a:cs typeface="Arial"/>
              </a:rPr>
              <a:t>Slide a kernel along an image, multiply overlapping values, and sum the result</a:t>
            </a: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FE4E69-7EFF-D1F4-C017-A54546F4B4D8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F12E301-9E0A-1FDC-38C2-45D90C42066D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47172B-627C-E8BC-B131-097E5F51458F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D1962A-EB8F-656A-AB0A-56D10857F948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699F4C2-7B20-29CF-7306-5A545AD88DA8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59B24BD-B9C5-301F-B11A-B1911E7C843E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2D16082-CC8F-4DE6-C821-A97BD18CC78C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F1CC880-42C2-A732-7831-D9D5B7EF20BB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7306D29-BA93-1A89-1759-8B34D90C4B29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E1864B-3421-4B89-A629-81E580788487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36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004B3A8-1C0D-8787-F823-3BF268A799CF}"/>
              </a:ext>
            </a:extLst>
          </p:cNvPr>
          <p:cNvCxnSpPr>
            <a:cxnSpLocks/>
          </p:cNvCxnSpPr>
          <p:nvPr/>
        </p:nvCxnSpPr>
        <p:spPr>
          <a:xfrm flipH="1">
            <a:off x="3247740" y="818147"/>
            <a:ext cx="6589642" cy="35087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1717F67-C5DE-097E-FF1B-F18BFD381139}"/>
              </a:ext>
            </a:extLst>
          </p:cNvPr>
          <p:cNvSpPr txBox="1"/>
          <p:nvPr/>
        </p:nvSpPr>
        <p:spPr>
          <a:xfrm>
            <a:off x="6096000" y="1257763"/>
            <a:ext cx="953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dirty="0">
                <a:solidFill>
                  <a:schemeClr val="accent3">
                    <a:lumMod val="50000"/>
                  </a:schemeClr>
                </a:solidFill>
              </a:rPr>
              <a:t>+2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22FFD1-EC8F-FAC3-33DB-AF1F88E4F1D1}"/>
              </a:ext>
            </a:extLst>
          </p:cNvPr>
          <p:cNvSpPr/>
          <p:nvPr/>
        </p:nvSpPr>
        <p:spPr>
          <a:xfrm>
            <a:off x="2354618" y="4326946"/>
            <a:ext cx="828136" cy="8281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113455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E6C70-0BC9-6DD1-8974-8C54EF09F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885BE-3063-85E7-35F9-630B1D8E2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Convolution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4D2D6E-ABE1-295F-C55B-1BCF5FCBFF28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69B834-CACF-0669-E6B4-08625686EDDC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7E4BE8-2BD1-8EAE-DDED-7187ED7B05A2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3B5480-F0D0-7D61-9C18-80336F14976C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53D4AB-4DF9-87B4-BBCC-C7ACBBC6DEBA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423FFC-E2D2-50F3-1089-87287D4247BF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7FBC89-556E-55E1-3F7D-A4E163159A38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C60E00-72EB-6AE2-826E-7F4017BFFC9C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3FA225-06B0-64E5-7FEC-178F648CF421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7E9CA02-5DC0-69C2-BE02-E6EF9749826D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217916D-A347-37C4-28B5-88168639B106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DE8E3CC-D075-68E1-BF3D-ED8A52A58A11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994D512-9CEE-BC75-FDE7-FC7B5DE6C611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C90629E-E809-0007-64B6-B62BEAF2937C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309439-607B-7380-90DF-FC319313B0BB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F453CC-346C-170E-FBEB-89F27EC19627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5373244A-1674-5ECF-59FE-77457E3EB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33" y="1017715"/>
            <a:ext cx="5829471" cy="2411286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An image is represented as a matrix of numbers</a:t>
            </a:r>
          </a:p>
          <a:p>
            <a:pPr lvl="1"/>
            <a:r>
              <a:rPr lang="en-US" dirty="0">
                <a:cs typeface="Arial"/>
              </a:rPr>
              <a:t>Higher Value = More intensity</a:t>
            </a:r>
          </a:p>
          <a:p>
            <a:r>
              <a:rPr lang="en-US" dirty="0">
                <a:cs typeface="Arial"/>
              </a:rPr>
              <a:t>A </a:t>
            </a:r>
            <a:r>
              <a:rPr lang="en-US" i="1" dirty="0">
                <a:cs typeface="Arial"/>
              </a:rPr>
              <a:t>kernel </a:t>
            </a:r>
            <a:r>
              <a:rPr lang="en-US" dirty="0">
                <a:cs typeface="Arial"/>
              </a:rPr>
              <a:t>is also a matrix containing some pattern</a:t>
            </a:r>
          </a:p>
          <a:p>
            <a:r>
              <a:rPr lang="en-US" dirty="0">
                <a:cs typeface="Arial"/>
              </a:rPr>
              <a:t>Slide a kernel along an image, multiply overlapping values, and sum the result</a:t>
            </a: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C53004-3B2B-E65B-D3F3-5C6D31FBD7DE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74638E-20D2-1CF3-8643-D41093E023A9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8644C8E-753B-7F4F-0466-E624C3E2DB1A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87DE6C-6C90-195B-0920-0B949A1E6015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63CB278-CB0A-FB00-A563-1CDE005FC711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5430C38-8F9E-16DC-C3FD-2BFF2E097CAD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0FB01A-EA27-D027-0257-635EE4DAFD05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C41DE9F-2C0B-3AC7-9288-0E30DE5D59DB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29BFADB-B563-E180-B53B-798E248CE1B2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C835FD-F3B2-7DD3-DC57-DE740DCFF7E5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36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33B2BD1-9DE4-F3BD-8492-1C08070E7835}"/>
              </a:ext>
            </a:extLst>
          </p:cNvPr>
          <p:cNvCxnSpPr>
            <a:cxnSpLocks/>
          </p:cNvCxnSpPr>
          <p:nvPr/>
        </p:nvCxnSpPr>
        <p:spPr>
          <a:xfrm flipH="1">
            <a:off x="3247740" y="1694046"/>
            <a:ext cx="4924108" cy="26329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8425122-77EB-2817-9E9A-66BA57B7126A}"/>
              </a:ext>
            </a:extLst>
          </p:cNvPr>
          <p:cNvSpPr txBox="1"/>
          <p:nvPr/>
        </p:nvSpPr>
        <p:spPr>
          <a:xfrm>
            <a:off x="6096000" y="1257763"/>
            <a:ext cx="953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dirty="0">
                <a:solidFill>
                  <a:schemeClr val="accent3">
                    <a:lumMod val="50000"/>
                  </a:schemeClr>
                </a:solidFill>
              </a:rPr>
              <a:t>+10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8ED8D7-1A66-29AA-DDE4-9A410E8AB369}"/>
              </a:ext>
            </a:extLst>
          </p:cNvPr>
          <p:cNvSpPr/>
          <p:nvPr/>
        </p:nvSpPr>
        <p:spPr>
          <a:xfrm>
            <a:off x="2354618" y="4326946"/>
            <a:ext cx="828136" cy="8281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033907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96055-CFDA-ED54-E24B-482949CA4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C4C99-7FD0-7CE5-AF17-82DBF6FE6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Convolution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DD8676-CD4F-19DF-264F-223B307C7AB8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42E9DC-2B0B-A768-4DA6-8ECC34EE2FF0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0CA49A-662D-D3D7-756C-D57981494070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2A4657-BB7D-0748-A73F-75702D857D4B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85952A-7BAB-4642-6AD9-171968AF21D1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09DF92-9E32-20DF-5187-1C974E8678D1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0560B8-7216-FD6D-5D31-46A81657448B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3772B3-CBED-73C2-E5EA-F22670DB178F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E775A2-ED38-5F2D-E587-7B92B84E2675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86B0BD-7CB6-0948-39D4-C0F5FBB5B0E2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6553FC-BFCA-6876-98DC-7B41AAC3B77C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A7E279C-5DC8-3119-835B-100968E57FD7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00D80F7-0926-606D-802A-85553102570E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76ECCF9-4CDE-746D-647E-03114182A50C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0CA8AD4-67B3-03F5-3160-ECDD67AA1D9A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41FE68-046A-AC41-5551-58BE7695822B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91051D83-CF00-19C5-4D59-8FD8C77AF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33" y="1017715"/>
            <a:ext cx="5829471" cy="2411286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An image is represented as a matrix of numbers</a:t>
            </a:r>
          </a:p>
          <a:p>
            <a:pPr lvl="1"/>
            <a:r>
              <a:rPr lang="en-US" dirty="0">
                <a:cs typeface="Arial"/>
              </a:rPr>
              <a:t>Higher Value = More intensity</a:t>
            </a:r>
          </a:p>
          <a:p>
            <a:r>
              <a:rPr lang="en-US" dirty="0">
                <a:cs typeface="Arial"/>
              </a:rPr>
              <a:t>A </a:t>
            </a:r>
            <a:r>
              <a:rPr lang="en-US" i="1" dirty="0">
                <a:cs typeface="Arial"/>
              </a:rPr>
              <a:t>kernel </a:t>
            </a:r>
            <a:r>
              <a:rPr lang="en-US" dirty="0">
                <a:cs typeface="Arial"/>
              </a:rPr>
              <a:t>is also a matrix containing some pattern</a:t>
            </a:r>
          </a:p>
          <a:p>
            <a:r>
              <a:rPr lang="en-US" dirty="0">
                <a:cs typeface="Arial"/>
              </a:rPr>
              <a:t>Slide a kernel along an image, multiply overlapping values, and sum the result</a:t>
            </a: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595994-F099-31F6-0258-B49E30067C75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635F6E5-CF57-3F5B-96E3-5CB9CE70F0CC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E42712D-D6EB-7911-5672-278B7B7B2C42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9687087-BB77-D564-9E07-19BD5E786847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0C6BBEA-C9E1-3ADA-252F-BBD75097D78A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CF6966E-8223-5B25-8065-1459A5E4DD86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F83C3B6-FEA3-1ABF-F1D8-5FAC5E207A24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FC1CCFD-A66E-C63C-6A8E-A5F23B2F1F0B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C756153-5AE0-99EF-013A-82451E1B75E6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2136E5-733E-5F74-0728-D4215967D7A2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36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F5DD49-19CA-81CB-234C-BE418B13FCEE}"/>
              </a:ext>
            </a:extLst>
          </p:cNvPr>
          <p:cNvCxnSpPr>
            <a:cxnSpLocks/>
          </p:cNvCxnSpPr>
          <p:nvPr/>
        </p:nvCxnSpPr>
        <p:spPr>
          <a:xfrm flipH="1">
            <a:off x="3247740" y="1703672"/>
            <a:ext cx="5761508" cy="26232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0AF0993-79B5-3E0B-9F73-31E89637D906}"/>
              </a:ext>
            </a:extLst>
          </p:cNvPr>
          <p:cNvSpPr/>
          <p:nvPr/>
        </p:nvSpPr>
        <p:spPr>
          <a:xfrm>
            <a:off x="2354618" y="4326946"/>
            <a:ext cx="828136" cy="8281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635903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97F25-CD7A-DCA2-0EA3-EA5B24CDB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EA021-EC66-7C76-3F90-EC2C4DFD7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Convolution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C4A04E-BA0A-91BD-6462-FF47431ED5D2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7A9CF7-E55F-1D8E-57B3-6D719F290B21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799EA7-3D65-EB71-1DD9-11C955D4ABEC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428278-5595-B90E-C00D-0E16D0574105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C052FB-DF57-6C62-0C95-DF522A2168F8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545368-D967-0FDB-0723-68DE235E77E6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D13556-1ADB-8D1C-4581-C76E231F152A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2A1FF74-3F84-E160-0DD3-DFB64F83DB9A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7C1D29-B847-6CC2-099C-B4CD0D38891E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DBFA17-99C3-33BF-4809-2661E1C51369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C4D1EC-194E-E94A-0326-0AD16580EAEC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869EEE-2B8D-AB38-346B-0314311ACB4E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77D5700-23E9-0012-FA74-A8134899C968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67594E-971E-EF4D-B012-B04D3C436514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7F036D9-7F87-82D5-7236-ADB37A319021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1C433E-01B5-32E3-A657-B1034A49F6A4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2F821C1-7BCD-D5C5-715D-D2FD58C29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33" y="1017715"/>
            <a:ext cx="5829471" cy="2411286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An image is represented as a matrix of numbers</a:t>
            </a:r>
          </a:p>
          <a:p>
            <a:pPr lvl="1"/>
            <a:r>
              <a:rPr lang="en-US" dirty="0">
                <a:cs typeface="Arial"/>
              </a:rPr>
              <a:t>Higher Value = More intensity</a:t>
            </a:r>
          </a:p>
          <a:p>
            <a:r>
              <a:rPr lang="en-US" dirty="0">
                <a:cs typeface="Arial"/>
              </a:rPr>
              <a:t>A </a:t>
            </a:r>
            <a:r>
              <a:rPr lang="en-US" i="1" dirty="0">
                <a:cs typeface="Arial"/>
              </a:rPr>
              <a:t>kernel </a:t>
            </a:r>
            <a:r>
              <a:rPr lang="en-US" dirty="0">
                <a:cs typeface="Arial"/>
              </a:rPr>
              <a:t>is also a matrix containing some pattern</a:t>
            </a:r>
          </a:p>
          <a:p>
            <a:r>
              <a:rPr lang="en-US" dirty="0">
                <a:cs typeface="Arial"/>
              </a:rPr>
              <a:t>Slide a kernel along an image, multiply overlapping values, and sum the result</a:t>
            </a: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DD9696-DA30-E92D-2F93-7C95D9C6933A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6572874-1DE9-D557-E6EA-BE5631D5531F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1AF001C-62DC-6A72-2366-59B9436DDE99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10FE94C-C92C-9616-5708-398E83669E4F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1CF3898-EC32-6DF0-CDFB-8E7F22964671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5D3F5E8-612F-0974-E702-50447B7BE694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32E29D2-1862-93A0-A2A3-5BBCF8C45E4D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607EDF1-2A50-8AC9-B3E9-EF14439AB241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3472321-DEA1-28E2-C442-4174B77EEE8C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7E1696-E8B9-46F4-747A-4D93510659F7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36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89B54EF-820F-C909-E118-5A5C37A9D328}"/>
              </a:ext>
            </a:extLst>
          </p:cNvPr>
          <p:cNvCxnSpPr>
            <a:cxnSpLocks/>
          </p:cNvCxnSpPr>
          <p:nvPr/>
        </p:nvCxnSpPr>
        <p:spPr>
          <a:xfrm flipH="1">
            <a:off x="3247740" y="1694046"/>
            <a:ext cx="6589642" cy="26329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4571377-57AA-C0F0-02FA-48F39E153151}"/>
              </a:ext>
            </a:extLst>
          </p:cNvPr>
          <p:cNvSpPr/>
          <p:nvPr/>
        </p:nvSpPr>
        <p:spPr>
          <a:xfrm>
            <a:off x="2354618" y="4326946"/>
            <a:ext cx="828136" cy="8281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948709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9BD59-4DD4-0BC5-3443-DC4061079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95039-F2B5-093B-C8C0-6D9981BF1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Convolution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22D03D-88E0-579F-683E-31A54E178083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4CB561-6131-F777-29C2-81E335532F87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B4E61C-F490-5D01-D87D-8ADA92837228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993E67-CF84-922E-464E-D43F0BFA62D2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FD8407-3630-B02C-0EBD-47BC92D0A58C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744F58-3E2C-B437-51A6-9AE252428320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A09827-97C9-49F7-8418-C9FB99E0B384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65C6234-FEA8-62A2-D489-89350EF6AF85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99F7E0-5D86-DEC6-E4F5-F9CF041102FD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FB6A36-9E25-359A-D24F-1ABE6CA6B2EA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37375B-9FEF-84AC-C664-48850535DB13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5C7F4A0-725A-B6D6-144B-4863138DF5F2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E17C6B-A400-FC0B-E159-A6FDD4EBE218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64B2E4-10B3-6CF9-5573-0098EEA8550D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A003EF-708E-4B50-6C29-588EE30AFB2B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17225DB-9BE7-3C95-9CC3-A066C932FC5C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A354D94F-67C2-BBB8-C561-EF0C8E7C7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33" y="1017715"/>
            <a:ext cx="5829471" cy="2411286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An image is represented as a matrix of numbers</a:t>
            </a:r>
          </a:p>
          <a:p>
            <a:pPr lvl="1"/>
            <a:r>
              <a:rPr lang="en-US" dirty="0">
                <a:cs typeface="Arial"/>
              </a:rPr>
              <a:t>Higher Value = More intensity</a:t>
            </a:r>
          </a:p>
          <a:p>
            <a:r>
              <a:rPr lang="en-US" dirty="0">
                <a:cs typeface="Arial"/>
              </a:rPr>
              <a:t>A </a:t>
            </a:r>
            <a:r>
              <a:rPr lang="en-US" i="1" dirty="0">
                <a:cs typeface="Arial"/>
              </a:rPr>
              <a:t>kernel </a:t>
            </a:r>
            <a:r>
              <a:rPr lang="en-US" dirty="0">
                <a:cs typeface="Arial"/>
              </a:rPr>
              <a:t>is also a matrix containing some pattern</a:t>
            </a:r>
          </a:p>
          <a:p>
            <a:r>
              <a:rPr lang="en-US" dirty="0">
                <a:cs typeface="Arial"/>
              </a:rPr>
              <a:t>Slide a kernel along an image, multiply overlapping values, and sum the result</a:t>
            </a: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599843-4962-2D69-64EE-48A9935E51DF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B2FFAA7-0C72-C6D5-AF52-0C6E65401E3A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4146D0B-E1CF-6A98-B911-36A7502BB217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A001984-8B39-A873-2932-8097874842E2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FEBC483-72A5-C276-246D-BDDA5E79F345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8E0D34F-019E-EE47-04FC-02B9FFB5D586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62CEBE8-EBE9-1871-045B-C4A1FA137BB9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828FE09-3571-6474-461D-16ACA093FC47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E69A649-99BE-5AE5-41C2-AF5D3BBF32D5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F02D68-C40A-3942-2D3C-93793E72CF5A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36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923283E-6E1D-B46E-AF3C-3DB70853BEF5}"/>
              </a:ext>
            </a:extLst>
          </p:cNvPr>
          <p:cNvCxnSpPr>
            <a:cxnSpLocks/>
          </p:cNvCxnSpPr>
          <p:nvPr/>
        </p:nvCxnSpPr>
        <p:spPr>
          <a:xfrm flipH="1">
            <a:off x="3247740" y="2483318"/>
            <a:ext cx="4924108" cy="18436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B95B094-32CD-C194-219A-1A7FC13D1B05}"/>
              </a:ext>
            </a:extLst>
          </p:cNvPr>
          <p:cNvSpPr/>
          <p:nvPr/>
        </p:nvSpPr>
        <p:spPr>
          <a:xfrm>
            <a:off x="2354618" y="4326946"/>
            <a:ext cx="828136" cy="8281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529053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2CC22-6A4B-753D-D094-CDF993D9C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1BAC3-DE8A-2C76-7563-838820831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Convolution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2C40EB-710B-083E-D4CA-BE9D55BF9BCD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7490B3-4086-10B3-D8B3-30469B6104EF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108EB0-933D-CF30-7D65-9E699D65BD11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54C11F-AB2C-2EAB-819C-F03A32310100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0F8384-7533-14D3-0997-ACD8C2BAA085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F42FD1-8D94-0ADC-5F3C-C6554DDC7F0D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09511D-13DD-A4E8-1BB8-A2BE645F5E50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837CCD-6FCA-488F-FFAA-0D61DEEBFD46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B2B2D96-16B1-7D07-16E7-1338402712EB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4441AF-15EB-93C2-DE67-6EEB144F4B75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E0EDA6-B1A5-3F94-54D5-956963CD2D24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4606F7-32F3-C85D-2090-9078A34BEB67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AA1494F-A65D-29DF-5191-88DCBF3D8012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6258B3A-2B61-1311-E6EB-269C534F975B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788672-DB47-F122-69A0-E708DCCC9D60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8DA561-A34B-5E33-193C-65E626FD4537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54851763-ACE0-E86A-7C95-E970A9A21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33" y="1017715"/>
            <a:ext cx="5829471" cy="2411286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An image is represented as a matrix of numbers</a:t>
            </a:r>
          </a:p>
          <a:p>
            <a:pPr lvl="1"/>
            <a:r>
              <a:rPr lang="en-US" dirty="0">
                <a:cs typeface="Arial"/>
              </a:rPr>
              <a:t>Higher Value = More intensity</a:t>
            </a:r>
          </a:p>
          <a:p>
            <a:r>
              <a:rPr lang="en-US" dirty="0">
                <a:cs typeface="Arial"/>
              </a:rPr>
              <a:t>A </a:t>
            </a:r>
            <a:r>
              <a:rPr lang="en-US" i="1" dirty="0">
                <a:cs typeface="Arial"/>
              </a:rPr>
              <a:t>kernel </a:t>
            </a:r>
            <a:r>
              <a:rPr lang="en-US" dirty="0">
                <a:cs typeface="Arial"/>
              </a:rPr>
              <a:t>is also a matrix containing some pattern</a:t>
            </a:r>
          </a:p>
          <a:p>
            <a:r>
              <a:rPr lang="en-US" dirty="0">
                <a:cs typeface="Arial"/>
              </a:rPr>
              <a:t>Slide a kernel along an image, multiply overlapping values, and sum the result</a:t>
            </a: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AE79FE-908C-4EDE-22D9-72B265280958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A31E21-635E-E0E0-612A-244BC182B890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83B5595-FDC0-4929-2828-1EAB57D84590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4D479E-4209-6A5D-4858-F6FE16CFFA50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55FF650-4037-0E83-0A32-BE1A6033D136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4545B52-7D60-7C12-4191-C511D4183993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B410884-0EE7-8066-FEB6-C2EB2E19EE96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1CDEA0F-E9BC-8446-4A2E-E8D698FA362C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5E5AD2D-5580-CBA0-F48E-E3DEC0A979C3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BD90A1-9D7A-18CC-A9E7-E0C1B104F63F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36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6C93162-5686-04BA-72FB-892AE94FC31D}"/>
              </a:ext>
            </a:extLst>
          </p:cNvPr>
          <p:cNvCxnSpPr>
            <a:cxnSpLocks/>
          </p:cNvCxnSpPr>
          <p:nvPr/>
        </p:nvCxnSpPr>
        <p:spPr>
          <a:xfrm flipH="1">
            <a:off x="3247740" y="2502568"/>
            <a:ext cx="5761508" cy="18243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5BD4982-B82A-8CB6-3F47-D86E45A70EF2}"/>
              </a:ext>
            </a:extLst>
          </p:cNvPr>
          <p:cNvSpPr txBox="1"/>
          <p:nvPr/>
        </p:nvSpPr>
        <p:spPr>
          <a:xfrm>
            <a:off x="6096000" y="1257763"/>
            <a:ext cx="953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dirty="0">
                <a:solidFill>
                  <a:schemeClr val="accent3">
                    <a:lumMod val="50000"/>
                  </a:schemeClr>
                </a:solidFill>
              </a:rPr>
              <a:t>+5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AC9D61-B69F-8383-E4B0-F2A7AA82490B}"/>
              </a:ext>
            </a:extLst>
          </p:cNvPr>
          <p:cNvSpPr/>
          <p:nvPr/>
        </p:nvSpPr>
        <p:spPr>
          <a:xfrm>
            <a:off x="2354618" y="4326946"/>
            <a:ext cx="828136" cy="8281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747971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74D51-28A9-F0AE-8816-94383A1C3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CDCFA-F9CA-5AF1-92FC-8F1839B6D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Convolution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A3C39B-DED0-6632-C75B-5E8A0F86A3AA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F47B4B-3F14-A402-C5CE-B007B39D6974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D72078-6424-709E-75E8-EEF967EE5A5D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1F1550-4C12-7316-858B-E87DA754E480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B73AB7-B1FE-FD81-89DE-9AAE4618F5B9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AF3C69-E43F-92CA-CB6B-25E7DDA0CF86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68CBBA-DE89-928C-CF7A-5EBFBF20EA8A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596C431-199D-D475-FB84-237B03324635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DA7FDA-E794-F590-F492-B63549BD5097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2776F0-76B9-EAF0-FB9C-124DC15C1B8E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54A84FA-BBC5-8DCD-08E0-80C611989563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9FA81D-5D43-FE7E-8D4C-895D0537E966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92590FC-C128-C1CF-A13F-1DD0241A659F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9424150-CA99-A401-A0BB-BE388D75351F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89D17F-7AEE-7294-12DC-2C6432CEF2A0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9285549-26BB-935C-C3C5-46CAA865FD64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A5466A5C-5D80-CC6B-DB05-26F52E974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33" y="1017715"/>
            <a:ext cx="5829471" cy="2411286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An image is represented as a matrix of numbers</a:t>
            </a:r>
          </a:p>
          <a:p>
            <a:pPr lvl="1"/>
            <a:r>
              <a:rPr lang="en-US" dirty="0">
                <a:cs typeface="Arial"/>
              </a:rPr>
              <a:t>Higher Value = More intensity</a:t>
            </a:r>
          </a:p>
          <a:p>
            <a:r>
              <a:rPr lang="en-US" dirty="0">
                <a:cs typeface="Arial"/>
              </a:rPr>
              <a:t>A </a:t>
            </a:r>
            <a:r>
              <a:rPr lang="en-US" i="1" dirty="0">
                <a:cs typeface="Arial"/>
              </a:rPr>
              <a:t>kernel </a:t>
            </a:r>
            <a:r>
              <a:rPr lang="en-US" dirty="0">
                <a:cs typeface="Arial"/>
              </a:rPr>
              <a:t>is also a matrix containing some pattern</a:t>
            </a:r>
          </a:p>
          <a:p>
            <a:r>
              <a:rPr lang="en-US" dirty="0">
                <a:cs typeface="Arial"/>
              </a:rPr>
              <a:t>Slide a kernel along an image, multiply overlapping values, and sum the result</a:t>
            </a: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7DDE23-177C-2A09-4490-7DB1F848296E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BE13C6-F44C-C142-A48B-1BD79C446735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42038AC-4C6E-B00F-66D6-F8451A1070B4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AA492C7-F9E3-88A1-0502-61D3C499D30B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664F901-7991-1CE2-DE11-9E5B61E58123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CD3BEC4-7FCC-F40F-209F-7D35CED90031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38C42EE-6A38-56ED-B332-5D556A643B4D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A866935-7A31-3A7D-80A7-83981BCA2C28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8208799-7198-4859-B286-3AE93BA3730D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2B0FD4-6CAF-E9A3-B013-88D483F0B290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36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3D744BA-6138-5C61-FFDA-C808CA6DED27}"/>
              </a:ext>
            </a:extLst>
          </p:cNvPr>
          <p:cNvCxnSpPr>
            <a:cxnSpLocks/>
          </p:cNvCxnSpPr>
          <p:nvPr/>
        </p:nvCxnSpPr>
        <p:spPr>
          <a:xfrm flipH="1">
            <a:off x="3247740" y="2502568"/>
            <a:ext cx="6589642" cy="18243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CFAF177-4B79-484E-0D31-CF7634A6A70B}"/>
              </a:ext>
            </a:extLst>
          </p:cNvPr>
          <p:cNvSpPr txBox="1"/>
          <p:nvPr/>
        </p:nvSpPr>
        <p:spPr>
          <a:xfrm>
            <a:off x="6096000" y="1257763"/>
            <a:ext cx="953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dirty="0">
                <a:solidFill>
                  <a:schemeClr val="accent3">
                    <a:lumMod val="50000"/>
                  </a:schemeClr>
                </a:solidFill>
              </a:rPr>
              <a:t>+10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A77FB7-DEC2-7C41-81A8-AF6F344C9F9E}"/>
              </a:ext>
            </a:extLst>
          </p:cNvPr>
          <p:cNvSpPr/>
          <p:nvPr/>
        </p:nvSpPr>
        <p:spPr>
          <a:xfrm>
            <a:off x="2354618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4260709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16E25-AAD0-D428-5E49-9E7F9D611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A Real-World Problem...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2352C-6531-7FE3-5EA3-FF951563B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33" y="1017714"/>
            <a:ext cx="5829471" cy="5430787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Imagine you run a post office</a:t>
            </a:r>
            <a:endParaRPr lang="en-US" dirty="0"/>
          </a:p>
          <a:p>
            <a:r>
              <a:rPr lang="en-US" dirty="0">
                <a:cs typeface="Arial"/>
              </a:rPr>
              <a:t>All letters have a 5-digit zip code for routing</a:t>
            </a:r>
          </a:p>
          <a:p>
            <a:r>
              <a:rPr lang="en-US" dirty="0">
                <a:solidFill>
                  <a:srgbClr val="595959"/>
                </a:solidFill>
                <a:latin typeface="Arial"/>
                <a:ea typeface="Calibri"/>
                <a:cs typeface="Arial"/>
              </a:rPr>
              <a:t>You receive millions of letters and packages a day and need to decide where to send them</a:t>
            </a:r>
          </a:p>
          <a:p>
            <a:r>
              <a:rPr lang="en-US" dirty="0">
                <a:solidFill>
                  <a:srgbClr val="595959"/>
                </a:solidFill>
                <a:latin typeface="Arial"/>
                <a:ea typeface="Calibri"/>
                <a:cs typeface="Arial"/>
              </a:rPr>
              <a:t>Human labor is costly and time consuming</a:t>
            </a:r>
          </a:p>
          <a:p>
            <a:r>
              <a:rPr lang="en-US" dirty="0">
                <a:solidFill>
                  <a:srgbClr val="595959"/>
                </a:solidFill>
                <a:latin typeface="Arial"/>
                <a:ea typeface="Calibri"/>
                <a:cs typeface="Arial"/>
              </a:rPr>
              <a:t>How can you automate this task?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42458747-BD56-6292-CD01-980C3738237F}"/>
              </a:ext>
            </a:extLst>
          </p:cNvPr>
          <p:cNvSpPr txBox="1"/>
          <p:nvPr/>
        </p:nvSpPr>
        <p:spPr>
          <a:xfrm>
            <a:off x="5588542" y="4521602"/>
            <a:ext cx="633421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001" sz="1400" dirty="0"/>
              <a:t>Examples of handwritten Arabic numerals from 1000 different writers [1]</a:t>
            </a:r>
            <a:endParaRPr lang="en-US" sz="1400"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8A7B48-0337-F9DB-910B-7520647F40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44" t="2062" r="-5845" b="4124"/>
          <a:stretch/>
        </p:blipFill>
        <p:spPr>
          <a:xfrm>
            <a:off x="5588000" y="626327"/>
            <a:ext cx="6802304" cy="3803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745C98-C34D-C728-DB87-9B210D072B32}"/>
              </a:ext>
            </a:extLst>
          </p:cNvPr>
          <p:cNvSpPr txBox="1"/>
          <p:nvPr/>
        </p:nvSpPr>
        <p:spPr>
          <a:xfrm>
            <a:off x="0" y="6604000"/>
            <a:ext cx="10962640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/>
              <a:t>[1] Y. </a:t>
            </a:r>
            <a:r>
              <a:rPr lang="en-US" sz="1050" dirty="0" err="1"/>
              <a:t>Lecun</a:t>
            </a:r>
            <a:r>
              <a:rPr lang="en-US" sz="1050" dirty="0"/>
              <a:t>, L. </a:t>
            </a:r>
            <a:r>
              <a:rPr lang="en-US" sz="1050" dirty="0" err="1"/>
              <a:t>Bottou</a:t>
            </a:r>
            <a:r>
              <a:rPr lang="en-US" sz="1050" dirty="0"/>
              <a:t>, Y. Bengio and P. Haffner, "Gradient-based learning applied to document recognition," in </a:t>
            </a:r>
            <a:r>
              <a:rPr lang="en-US" sz="1050" i="1" dirty="0"/>
              <a:t>Proceedings of the IEEE</a:t>
            </a:r>
            <a:r>
              <a:rPr lang="en-US" sz="1050" dirty="0"/>
              <a:t>, vol. 86, no. 11, pp. 2278-2324, Nov. 1998.</a:t>
            </a:r>
            <a:endParaRPr lang="en-US" sz="105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9436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C739B-944F-FBFC-5ED7-9A4E94E92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BC014-B9CF-4E37-9974-6208C1DF9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Convolution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204206-E399-0370-F686-C12A08257388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941030-172B-CF80-EF4F-C9B3AD5F9386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F03786-2EE1-FDDD-BCDA-B1D998342BF1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12800C-B79F-010C-F838-F05423271751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DCAE61-F7B2-B0A8-E52A-A3F2D31A9AD9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4924C0-F938-88BD-B04E-65EA9C4641AD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1F22B4-84B2-2867-7350-91604813FDE6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BC8EAE-6123-68D2-5A05-E26B33396B24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54AA34C-FAB6-2A3F-C29F-EB1623465356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7225753-D358-011F-2F0C-4C784F1CE245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B6C7037-379D-C414-6E31-6BDB3A2AF41D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0FDBA9-C0AD-8DDC-C5CA-ABB749FA4293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848341-001D-419D-059E-F674EFD0512F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93EADBE-14F1-D78D-BC07-813E2B30EE4B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B5EF06-7763-1AF8-AC76-78E8EB1AB3FC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3BB71B-06D6-B569-CA4D-946A36E27938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C28A636D-FD29-786A-D72B-3B8EB2B15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33" y="1017715"/>
            <a:ext cx="5829471" cy="2411286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An image is represented as a matrix of numbers</a:t>
            </a:r>
          </a:p>
          <a:p>
            <a:pPr lvl="1"/>
            <a:r>
              <a:rPr lang="en-US" dirty="0">
                <a:cs typeface="Arial"/>
              </a:rPr>
              <a:t>Higher Value = More intensity</a:t>
            </a:r>
          </a:p>
          <a:p>
            <a:r>
              <a:rPr lang="en-US" dirty="0">
                <a:cs typeface="Arial"/>
              </a:rPr>
              <a:t>A </a:t>
            </a:r>
            <a:r>
              <a:rPr lang="en-US" i="1" dirty="0">
                <a:cs typeface="Arial"/>
              </a:rPr>
              <a:t>kernel </a:t>
            </a:r>
            <a:r>
              <a:rPr lang="en-US" dirty="0">
                <a:cs typeface="Arial"/>
              </a:rPr>
              <a:t>is also a matrix containing some pattern</a:t>
            </a:r>
          </a:p>
          <a:p>
            <a:r>
              <a:rPr lang="en-US" dirty="0">
                <a:cs typeface="Arial"/>
              </a:rPr>
              <a:t>Slide a kernel along an image, multiply overlapping values, and sum the result</a:t>
            </a: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A3F85B-0F41-B14B-BF40-AF388DCBE354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85121D-5094-DF35-33CC-AC727B4DB57A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A827422-1992-3FBA-69D7-4F52E05632AB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94A5526-49D3-8036-8FB7-F6DA0E1AB260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27C3B30-A825-0F6B-02FC-7A765F2FE5A7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C163F77-92E5-6CF7-D594-847B2060E600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D40943A-6D0E-C197-D84B-4865D0904431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BEE34D9-90B2-C8D5-B35B-2E3B733EB0E4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2DF7ED8-BB72-6FDA-F65C-2866687EEF71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F2DA81-0450-8B11-9AAC-E7D9705AE3A3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36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48E264-4319-A7FC-A41B-7CA81EC7C7DC}"/>
              </a:ext>
            </a:extLst>
          </p:cNvPr>
          <p:cNvSpPr/>
          <p:nvPr/>
        </p:nvSpPr>
        <p:spPr>
          <a:xfrm>
            <a:off x="2354618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328459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20534-EF5F-0E31-2134-17615477F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8DE62-1025-7968-13F1-CE4354D74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Convolution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6669EB-DF04-8FEF-F065-CC3F459F32EB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311F10-48DE-EDC3-3F9F-5530FE16B5C6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0DBCE0-0D6B-62C6-4D60-C40FBCE883B1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DDBD08-84C1-DDB3-865D-22E63CEF3E03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0EA68B-8FA2-DDD2-F8EE-5C51E6246B8F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D25D3E-FFE0-5EF4-9090-036AAFBEA4E8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A0113AA-0EB7-1C16-2DC1-AFB3AB2755C3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F03135-328E-52F9-0441-7329A1E1F136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513A58-FE59-BC11-320D-3627C934A753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9B4156-8740-8A13-AE37-98CBA941E0A8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6242FC-F550-47EE-9F74-30D0577C9E66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7D9A6C6-ABC4-10F0-687E-E6350C6E74E8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D452E22-C26A-DAF0-A3E9-F9F46E786B86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41862B-1C84-1268-F611-177D483A5CB7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F3B9C0-F7A5-C77F-A8C1-65E61AC6AC94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40E8AD9-CB54-BE6D-E5A9-F0E1B1A157C3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28A67D71-FE69-D4F7-3466-7E2A98572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33" y="1017715"/>
            <a:ext cx="5829471" cy="2411286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An image is represented as a matrix of numbers</a:t>
            </a:r>
          </a:p>
          <a:p>
            <a:pPr lvl="1"/>
            <a:r>
              <a:rPr lang="en-US" dirty="0">
                <a:cs typeface="Arial"/>
              </a:rPr>
              <a:t>Higher Value = More intensity</a:t>
            </a:r>
          </a:p>
          <a:p>
            <a:r>
              <a:rPr lang="en-US" dirty="0">
                <a:cs typeface="Arial"/>
              </a:rPr>
              <a:t>A </a:t>
            </a:r>
            <a:r>
              <a:rPr lang="en-US" i="1" dirty="0">
                <a:cs typeface="Arial"/>
              </a:rPr>
              <a:t>kernel </a:t>
            </a:r>
            <a:r>
              <a:rPr lang="en-US" dirty="0">
                <a:cs typeface="Arial"/>
              </a:rPr>
              <a:t>is also a matrix containing some pattern</a:t>
            </a:r>
          </a:p>
          <a:p>
            <a:r>
              <a:rPr lang="en-US" dirty="0">
                <a:cs typeface="Arial"/>
              </a:rPr>
              <a:t>Slide a kernel along an image, multiply overlapping values, and sum the result</a:t>
            </a: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034503-37F5-C522-DBD7-F8D3B5881249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C1B0896-D4E1-316A-F822-D29AF02EE3ED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275615C-D381-64EB-CF18-7713652CD087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971BB0C-EE47-53FB-8301-A80A1957CA47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DA439B8-3B47-C331-9AA8-FE616BD6E8F7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7C63EC6-0FDE-2925-AF7E-5A7B1D0AC83D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E9CFCC6-F442-4885-3F93-2027844D9EFF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F0488E-149D-B14A-9628-A0279D65AF11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470927E-5B1D-0783-4F17-DFD2E38C7A06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AB32D7-0E20-A4BE-1DAD-873B5ED0FD43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36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94F630-D5CC-A740-8A9D-ED568D42E250}"/>
              </a:ext>
            </a:extLst>
          </p:cNvPr>
          <p:cNvCxnSpPr>
            <a:cxnSpLocks/>
          </p:cNvCxnSpPr>
          <p:nvPr/>
        </p:nvCxnSpPr>
        <p:spPr>
          <a:xfrm flipH="1">
            <a:off x="4158114" y="2670674"/>
            <a:ext cx="4430920" cy="17761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7A387DD8-832B-31EE-2FDF-4B69FD627401}"/>
              </a:ext>
            </a:extLst>
          </p:cNvPr>
          <p:cNvSpPr/>
          <p:nvPr/>
        </p:nvSpPr>
        <p:spPr>
          <a:xfrm>
            <a:off x="2354618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32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029810-989A-5B9F-2106-C1A361D41093}"/>
              </a:ext>
            </a:extLst>
          </p:cNvPr>
          <p:cNvSpPr/>
          <p:nvPr/>
        </p:nvSpPr>
        <p:spPr>
          <a:xfrm>
            <a:off x="3189171" y="4326946"/>
            <a:ext cx="828136" cy="8281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427136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2E5DC-7DC4-7108-29B8-3082A3FF3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2308F-F50C-FD42-23C6-A591FADD7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Convolution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F254F5-EF59-0639-570E-9DE0B5970538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0C017F-09F9-D225-4A62-50E9EA81CC1E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CB771B-929A-82F2-EA75-9AF9C93BE499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9A6C1B-E6EB-3986-1A3F-F9DEE32805E3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4B3A81-533B-03A0-CC7B-7BBA5A12FED0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DC95A4-D08C-3EFE-C99F-E105F2EDECB1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BA681C-EE39-372B-6B82-766775ECF4A1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 0 x 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2808EE9-58E5-D6A9-4146-AE47B0F25507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2D52AF-0778-1D69-DB1C-84CE60E377CC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29A87D2-F03F-9400-53C4-65B5FA2CD724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B82609F-650A-D0F2-E72A-21D30801C1FC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2AD481-3B7F-F8EA-367C-25EB2A9C6973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FD42176-2C15-DD67-1E16-3ADE2F0CCC36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8FD747-B764-AA45-6642-BF6F16205C59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C923FC7-ECB2-05B9-AFDC-602971240121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BD8B680-6C9D-A138-9A22-B6A5646BC8DB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22A40AA-459E-48C1-2BF9-AA3C9F759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33" y="1017715"/>
            <a:ext cx="5829471" cy="2411286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An image is represented as a matrix of numbers</a:t>
            </a:r>
          </a:p>
          <a:p>
            <a:pPr lvl="1"/>
            <a:r>
              <a:rPr lang="en-US" dirty="0">
                <a:cs typeface="Arial"/>
              </a:rPr>
              <a:t>Higher Value = More intensity</a:t>
            </a:r>
          </a:p>
          <a:p>
            <a:r>
              <a:rPr lang="en-US" dirty="0">
                <a:cs typeface="Arial"/>
              </a:rPr>
              <a:t>A </a:t>
            </a:r>
            <a:r>
              <a:rPr lang="en-US" i="1" dirty="0">
                <a:cs typeface="Arial"/>
              </a:rPr>
              <a:t>kernel </a:t>
            </a:r>
            <a:r>
              <a:rPr lang="en-US" dirty="0">
                <a:cs typeface="Arial"/>
              </a:rPr>
              <a:t>is also a matrix containing some pattern</a:t>
            </a:r>
          </a:p>
          <a:p>
            <a:r>
              <a:rPr lang="en-US" dirty="0">
                <a:cs typeface="Arial"/>
              </a:rPr>
              <a:t>Slide a kernel along an image, multiply overlapping values, and sum the result</a:t>
            </a: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D5584D-9CAF-0C50-70F5-93482CE3349A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6EC48B-85C4-F134-2897-2F0133DE67B1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82ACC69-92B9-AFC1-6F67-EBD0AD55B31C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E6F6336-642F-CF3D-F03F-14E4AF90402F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0ECD5F3-3B54-A979-4AE8-5BF3D4B684DE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FF470AE-E4E4-FF01-0408-CFD17ED810AB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0F5B19D-44F7-B787-466C-F3D022CE2ADF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02FFDAA-8DF5-D4A5-882C-5957F7CAB3FD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0C68A98-C074-7925-4B3A-4F19E10A9B3D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D9D675-79D1-AABF-965A-20A5319E3CAC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36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16B2FA-FE30-073E-EFA6-2F9AAD689AA7}"/>
              </a:ext>
            </a:extLst>
          </p:cNvPr>
          <p:cNvSpPr/>
          <p:nvPr/>
        </p:nvSpPr>
        <p:spPr>
          <a:xfrm>
            <a:off x="2354618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32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EA1CD4-4E83-F91A-DAA5-E528D16ED571}"/>
              </a:ext>
            </a:extLst>
          </p:cNvPr>
          <p:cNvSpPr/>
          <p:nvPr/>
        </p:nvSpPr>
        <p:spPr>
          <a:xfrm>
            <a:off x="3189171" y="4326946"/>
            <a:ext cx="828136" cy="8281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35933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CB708-6B97-AA9B-7C9B-37E9BCC74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A6E46-D9BC-787E-F7A3-BA9061F39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Convolution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C12B72-3A36-4B5C-7386-384A6F9F50CE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3AD384-375C-2045-DFE4-395FC057AA62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1C467-E33A-7A5C-6B73-0543E8469FEA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1ECBF0-C044-07FC-B500-887DF04ABA32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11B32E3-7D5C-4E2C-39CD-67A600B1417C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289E48-8F34-55F3-FBEC-4B942E0EDEBA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A6DEC2-A26C-1F41-1C52-49C148EB88A2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 0 x 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D7C890-3E6B-570A-A36D-B0D6E5D0045A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31F304-231B-64D1-0799-2EFEAFC8078D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52D834-6BFC-F9A9-9C21-10BD44A8F962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34644A-068D-C1DD-1659-88875996CB3A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065A30-574C-77AE-D301-3A92F4D9F807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62147A-5A9B-4347-7AE4-E68F87DCA973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72EF9F-DC71-EB88-6FF0-D7C295CDD3E2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F9D6B0-F3F0-B7BE-FB03-7036C8035577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0C05BF5-4BE7-74DD-D3C5-40A6A239F93C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2742C2AA-F2FD-D709-994C-F55C30513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33" y="1017715"/>
            <a:ext cx="5829471" cy="2411286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An image is represented as a matrix of numbers</a:t>
            </a:r>
          </a:p>
          <a:p>
            <a:pPr lvl="1"/>
            <a:r>
              <a:rPr lang="en-US" dirty="0">
                <a:cs typeface="Arial"/>
              </a:rPr>
              <a:t>Higher Value = More intensity</a:t>
            </a:r>
          </a:p>
          <a:p>
            <a:r>
              <a:rPr lang="en-US" dirty="0">
                <a:cs typeface="Arial"/>
              </a:rPr>
              <a:t>A </a:t>
            </a:r>
            <a:r>
              <a:rPr lang="en-US" i="1" dirty="0">
                <a:cs typeface="Arial"/>
              </a:rPr>
              <a:t>kernel </a:t>
            </a:r>
            <a:r>
              <a:rPr lang="en-US" dirty="0">
                <a:cs typeface="Arial"/>
              </a:rPr>
              <a:t>is also a matrix containing some pattern</a:t>
            </a:r>
          </a:p>
          <a:p>
            <a:r>
              <a:rPr lang="en-US" dirty="0">
                <a:cs typeface="Arial"/>
              </a:rPr>
              <a:t>Slide a kernel along an image, multiply overlapping values, and sum the result</a:t>
            </a: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90544E-9C84-231F-22FA-4AAAD31677B3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DFE8A30-867B-1D04-1A43-A44A69DCD4A3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1ADCADA-84B2-3DAA-B5A8-31E067F3044D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5EF199D-E7E7-B4F2-9D90-0A331A069E48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B18E195-1673-6632-A662-AFCE5E3AED4E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B8A5F40-A1D6-9C8D-BD84-2BD8BC622BEA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32C5C8F-63BC-0C68-6EFD-5D63974B7D81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45635B8-1D59-D656-8FAE-2CD95D3A5D6E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87E38C1-57A7-C52D-F445-A7275C4C6457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17DE0A-72C9-38A2-BBCA-74EF6775BFBF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36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5DAFD9-B67D-ADC9-B21A-6FD622D3680C}"/>
              </a:ext>
            </a:extLst>
          </p:cNvPr>
          <p:cNvSpPr/>
          <p:nvPr/>
        </p:nvSpPr>
        <p:spPr>
          <a:xfrm>
            <a:off x="2354618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32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5112EC-577D-B926-653E-8185EC8830F4}"/>
              </a:ext>
            </a:extLst>
          </p:cNvPr>
          <p:cNvSpPr/>
          <p:nvPr/>
        </p:nvSpPr>
        <p:spPr>
          <a:xfrm>
            <a:off x="3189171" y="4326946"/>
            <a:ext cx="828136" cy="8281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7281DD-B413-C885-B134-F3E22324DF28}"/>
              </a:ext>
            </a:extLst>
          </p:cNvPr>
          <p:cNvSpPr/>
          <p:nvPr/>
        </p:nvSpPr>
        <p:spPr>
          <a:xfrm>
            <a:off x="1532626" y="5163080"/>
            <a:ext cx="828136" cy="8281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20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92CE04-5710-5A65-C701-40430DE2C144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2360762" y="3498810"/>
            <a:ext cx="4572000" cy="20783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455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49210-F420-94D3-46F4-665FB4464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17228-2161-C25B-4444-F24883F0B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Convolution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9FB083-0C6A-1EFE-87C1-14508E6E57A2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AB9D60-F8D7-8C36-AA6C-CF86B8C9BFD8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C19A74-A5AD-ACB7-F965-FAC74EF70564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80968A-9B57-3871-DDC3-835FC009A082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85F635-A929-E2C8-A3E3-587E0D02DF5E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E17F2C-83CC-D057-E703-A5E637F42E0A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D14FA6-291A-524A-BF8E-7328F843A2F2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 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539F39-EEFA-7CC2-589D-0C51FA752037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7D6DC5-B51A-B936-803E-916019CFF20E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CAF9EE-CC1C-FA2F-5866-0E05E05B60CC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A38C42-ACBD-5F23-7776-65200178A4BB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2E9A3AE-10E7-16FD-CDFE-472949217100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6B4D9B-6651-F06B-00DE-C160EADCDB92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D043D45-8851-ECD7-BE68-CD14C6850D3B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D39997-69D7-A394-9280-5342A8F4D469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8BA7FB9-B141-B2DC-ADDB-003ACB75041D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5171D636-97F2-6C5F-C6AF-9EEC56232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33" y="1017715"/>
            <a:ext cx="5829471" cy="2411286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An image is represented as a matrix of numbers</a:t>
            </a:r>
          </a:p>
          <a:p>
            <a:pPr lvl="1"/>
            <a:r>
              <a:rPr lang="en-US" dirty="0">
                <a:cs typeface="Arial"/>
              </a:rPr>
              <a:t>Higher Value = More intensity</a:t>
            </a:r>
          </a:p>
          <a:p>
            <a:r>
              <a:rPr lang="en-US" dirty="0">
                <a:cs typeface="Arial"/>
              </a:rPr>
              <a:t>A </a:t>
            </a:r>
            <a:r>
              <a:rPr lang="en-US" i="1" dirty="0">
                <a:cs typeface="Arial"/>
              </a:rPr>
              <a:t>kernel </a:t>
            </a:r>
            <a:r>
              <a:rPr lang="en-US" dirty="0">
                <a:cs typeface="Arial"/>
              </a:rPr>
              <a:t>is also a matrix containing some pattern</a:t>
            </a:r>
          </a:p>
          <a:p>
            <a:r>
              <a:rPr lang="en-US" dirty="0">
                <a:cs typeface="Arial"/>
              </a:rPr>
              <a:t>Slide a kernel along an image, multiply overlapping values, and sum the result</a:t>
            </a: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E3C969-001E-41A1-6984-99D0E5E1353A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CC618E3-EC3C-C882-7AA5-FECBFACAA006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243C3C-D340-0C98-8606-F290A8A4FBD4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64059C9-E398-CF7A-5F80-B06F8E59C65C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BE3854C-E5E9-3E3C-9055-1D6A3FA9111D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98E8CA3-03D8-BB2B-2B65-21B238C08A1A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2E253A4-525F-1BC0-3629-2D8D940EDBEC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4DB72D4-A931-A3F0-BABB-8475D5E9D01A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822F3DC-38B1-01EC-57C6-431BCC912404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786AF0-6B90-EC94-5117-123974F76147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36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34034B-3EFF-2F1D-30CE-6A8A2C4F83B6}"/>
              </a:ext>
            </a:extLst>
          </p:cNvPr>
          <p:cNvSpPr/>
          <p:nvPr/>
        </p:nvSpPr>
        <p:spPr>
          <a:xfrm>
            <a:off x="2354618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32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0B9C45-A884-A95C-C8E1-0124DAAE3DC7}"/>
              </a:ext>
            </a:extLst>
          </p:cNvPr>
          <p:cNvSpPr/>
          <p:nvPr/>
        </p:nvSpPr>
        <p:spPr>
          <a:xfrm>
            <a:off x="3189171" y="4326946"/>
            <a:ext cx="828136" cy="8281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44D9C9-AF40-F02C-7806-9DE6881548C8}"/>
              </a:ext>
            </a:extLst>
          </p:cNvPr>
          <p:cNvSpPr/>
          <p:nvPr/>
        </p:nvSpPr>
        <p:spPr>
          <a:xfrm>
            <a:off x="1532626" y="5163080"/>
            <a:ext cx="828136" cy="8281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86980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A6F7C-4049-4586-9F6D-6B3AA11AF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D21DC-7BC7-FC1A-88BF-A0087483A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Convolution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FCDD9B-9A0E-B4DD-6A60-EA04DA41D66B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217346-4738-F2AB-01A5-576B86142FB4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165963-9A14-1E23-7175-401C4B5D7D85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891B3D-F508-0FA2-B0B4-9331DC0B4D35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781E88-3290-B4AE-2A06-582F079B7DA2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B19475-495E-5170-33C7-659D94542C5F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F479CC-CCE4-8386-2248-84DDF1C2D4BA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 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052756-C06B-2D65-8A9C-0286CC07A24E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C1685B1-81E0-E727-15A7-20E59D6C7B46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734DDA-650E-33A6-C587-A258CEEBD5C2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A5AF09-A46C-5CD3-75CD-66EDD6156D8B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74FAA1-AAC4-7B56-1437-7A7033A40C5E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8EC82B-DFFA-3ADF-5CE9-AB696AC5A9C7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882791B-32CD-E7B0-61DA-CF6FEC3855A6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B7FA35-98E0-1F24-1865-CEA4FD1ABA39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5F1A62D-3F76-CD57-124B-512F811BD45F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5D901A57-46AC-268A-B0A7-D7D39585A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33" y="1017715"/>
            <a:ext cx="5829471" cy="2411286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An image is represented as a matrix of numbers</a:t>
            </a:r>
          </a:p>
          <a:p>
            <a:pPr lvl="1"/>
            <a:r>
              <a:rPr lang="en-US" dirty="0">
                <a:cs typeface="Arial"/>
              </a:rPr>
              <a:t>Higher Value = More intensity</a:t>
            </a:r>
          </a:p>
          <a:p>
            <a:r>
              <a:rPr lang="en-US" dirty="0">
                <a:cs typeface="Arial"/>
              </a:rPr>
              <a:t>A </a:t>
            </a:r>
            <a:r>
              <a:rPr lang="en-US" i="1" dirty="0">
                <a:cs typeface="Arial"/>
              </a:rPr>
              <a:t>kernel </a:t>
            </a:r>
            <a:r>
              <a:rPr lang="en-US" dirty="0">
                <a:cs typeface="Arial"/>
              </a:rPr>
              <a:t>is also a matrix containing some pattern</a:t>
            </a:r>
          </a:p>
          <a:p>
            <a:r>
              <a:rPr lang="en-US" dirty="0">
                <a:cs typeface="Arial"/>
              </a:rPr>
              <a:t>Slide a kernel along an image, multiply overlapping values, and sum the result</a:t>
            </a: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635479-A011-14B6-CBBC-5467B8FAD1D7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9733C7C-4CAF-625F-119C-0AE023409042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420EBE2-B8B4-0207-2264-A444E8BF3BF5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7032435-EE7D-6F1B-7F8F-B4B8F0E36D59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DAC0E8A-6636-741D-F4E7-1EADACDA5775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333A8E0-F49D-37A7-A478-A9F265285BA2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DD1A170-0259-C984-F94E-408004B6F5A0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B8B76EC-951C-63B1-4204-5FCC8F105F4B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7E1BE9A-C780-A15A-1030-9420D8A3B6BC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F76307-A0FE-CD07-14A1-240A5834E0F1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36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9DDEC6-488C-135E-34AE-400176DC8B49}"/>
              </a:ext>
            </a:extLst>
          </p:cNvPr>
          <p:cNvSpPr/>
          <p:nvPr/>
        </p:nvSpPr>
        <p:spPr>
          <a:xfrm>
            <a:off x="2354618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32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8423CC-C77C-59CF-625E-4E66C6775FC9}"/>
              </a:ext>
            </a:extLst>
          </p:cNvPr>
          <p:cNvSpPr/>
          <p:nvPr/>
        </p:nvSpPr>
        <p:spPr>
          <a:xfrm>
            <a:off x="3189171" y="4326946"/>
            <a:ext cx="828136" cy="8281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AE91CF-9973-37EF-0DEF-62C7EA116C7C}"/>
              </a:ext>
            </a:extLst>
          </p:cNvPr>
          <p:cNvSpPr/>
          <p:nvPr/>
        </p:nvSpPr>
        <p:spPr>
          <a:xfrm>
            <a:off x="1532626" y="5163080"/>
            <a:ext cx="828136" cy="8281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BA176F-B165-81E5-4834-3776BA376AB5}"/>
              </a:ext>
            </a:extLst>
          </p:cNvPr>
          <p:cNvSpPr/>
          <p:nvPr/>
        </p:nvSpPr>
        <p:spPr>
          <a:xfrm>
            <a:off x="2361035" y="5155082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40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264E693-E188-152B-A2DB-62DAD6DFA976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3189171" y="3498810"/>
            <a:ext cx="4571727" cy="20703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801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30F96-AB31-4DAE-38E0-D222BCF7A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F0843-E771-FBC1-0AFE-B6F15D827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Convolution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B90FED-1527-9B19-A355-9EEE5C5BB11F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A71902-0005-9C39-0C45-5406246CAD31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49B16-EE2B-FF5D-97F9-2CE2CEF9B3E3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465CC2-EF92-6DD4-2C95-1079768374A1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97ABC6-D8C9-0741-0B4C-5BA9D9DEA002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9DE247-AC09-CBF1-F8C2-32A7B3DEC1C2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154082-9233-DF05-F7D1-8A684884D550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 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BAE7D1-44B2-30DB-1EE6-C8D489A1A83F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E1B28E4-4249-DD56-F540-1E0E06CBC71D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FD3458-F601-C238-4F44-05542D02291A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0CB23B2-01D0-EBD2-F874-DA720A82F501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0E8EB62-4748-22BF-2A6D-53519F33FBCF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5BEC2F5-4C5B-43B4-1202-1D2348433270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8C6B6F-2A66-7D2A-9CC1-5E3EA3E4688D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02FC5F7-EF88-22C4-A7DB-4BE11EC9FB04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FCF5F4-E83A-14F8-4931-7ABA100390D0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587FDE3-45E7-3AE1-4D63-C71BB19C2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33" y="1017715"/>
            <a:ext cx="5829471" cy="2411286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An image is represented as a matrix of numbers</a:t>
            </a:r>
          </a:p>
          <a:p>
            <a:pPr lvl="1"/>
            <a:r>
              <a:rPr lang="en-US" dirty="0">
                <a:cs typeface="Arial"/>
              </a:rPr>
              <a:t>Higher Value = More intensity</a:t>
            </a:r>
          </a:p>
          <a:p>
            <a:r>
              <a:rPr lang="en-US" dirty="0">
                <a:cs typeface="Arial"/>
              </a:rPr>
              <a:t>A </a:t>
            </a:r>
            <a:r>
              <a:rPr lang="en-US" i="1" dirty="0">
                <a:cs typeface="Arial"/>
              </a:rPr>
              <a:t>kernel </a:t>
            </a:r>
            <a:r>
              <a:rPr lang="en-US" dirty="0">
                <a:cs typeface="Arial"/>
              </a:rPr>
              <a:t>is also a matrix containing some pattern</a:t>
            </a:r>
          </a:p>
          <a:p>
            <a:r>
              <a:rPr lang="en-US" dirty="0">
                <a:cs typeface="Arial"/>
              </a:rPr>
              <a:t>Slide a kernel along an image, multiply overlapping values, and sum the result</a:t>
            </a: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08B716-D4A1-2850-EADF-7DF3C0BCE35E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7296E4-A3B3-AE90-6CAB-4557D0B04B11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231A75-84CD-02F6-B40B-618A9F6B3300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012F469-966E-EC5A-A530-6CF83F55E67A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6CCFFC0-C3C9-029E-D984-4B17628A4D6B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23C8132-B89B-6614-75F5-CEC90F4FBD9F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C53F08B-E282-8623-AEBF-E2C91DF3A114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3B672D-12D3-44CB-5FD3-C88FB12E15F5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8FC42D2-AA8E-E3CD-0CF1-F979F3C70ECF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B41C7B-945C-EFBC-B45D-A7F67C5E4D66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36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568DE7-5FEF-1A34-35EA-32BCCB49DBA8}"/>
              </a:ext>
            </a:extLst>
          </p:cNvPr>
          <p:cNvSpPr/>
          <p:nvPr/>
        </p:nvSpPr>
        <p:spPr>
          <a:xfrm>
            <a:off x="2354618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32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B2D00C-C0D8-03CE-FF6B-31049C17DD5E}"/>
              </a:ext>
            </a:extLst>
          </p:cNvPr>
          <p:cNvSpPr/>
          <p:nvPr/>
        </p:nvSpPr>
        <p:spPr>
          <a:xfrm>
            <a:off x="3189171" y="4326946"/>
            <a:ext cx="828136" cy="8281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136E09-317E-492C-CCF8-AF3FEABEE38F}"/>
              </a:ext>
            </a:extLst>
          </p:cNvPr>
          <p:cNvSpPr/>
          <p:nvPr/>
        </p:nvSpPr>
        <p:spPr>
          <a:xfrm>
            <a:off x="1532626" y="5163080"/>
            <a:ext cx="828136" cy="8281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9AFA8C-1847-692D-1CB8-5F80F1A3FC9C}"/>
              </a:ext>
            </a:extLst>
          </p:cNvPr>
          <p:cNvSpPr/>
          <p:nvPr/>
        </p:nvSpPr>
        <p:spPr>
          <a:xfrm>
            <a:off x="2361035" y="5155082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286972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A3591-80DD-6276-519D-F18773DDC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56273-CDFD-EAD9-D298-D5AC2B07B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Convolution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FDDB0B-5C42-C042-8400-6BE1644047E2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EBB7BF-32F5-DCA0-9E7F-4A51FC92D976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C99A24-A7BD-4CD1-D4CD-53D748E1628F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79BC57-6F38-0992-EDEF-0543B49AEBB7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9E9147-A541-88AD-751B-8C9AC43FC82A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E7FFD8-FF3B-4434-B462-91C7BC1C2E3F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AF7508-40C1-2758-0001-0B1B51888BA3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 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117B18-DEB4-74CC-5D08-C4D92855A7B4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63F94B-BF6D-65B2-F468-0C6300827B15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CC7FE0-1BA3-A5DC-BF65-ED4AF3916E1C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854D9DA-73E7-656E-AD33-3C6149B65BBC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5B78335-AB44-2172-E1BF-F3543664C7A4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CA642E3-3B5F-0B6F-52D6-845FD1C54217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67B324-AFAD-DA7D-DD26-A92AC49F7F22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ED995C2-A122-DB2D-076F-EF2926285E43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2B12BE-58DF-4C5C-4206-F09904C9A604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8C58863E-4B36-EF6D-8DF1-4E96C042B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33" y="1017715"/>
            <a:ext cx="5829471" cy="2411286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An image is represented as a matrix of numbers</a:t>
            </a:r>
          </a:p>
          <a:p>
            <a:pPr lvl="1"/>
            <a:r>
              <a:rPr lang="en-US" dirty="0">
                <a:cs typeface="Arial"/>
              </a:rPr>
              <a:t>Higher Value = More intensity</a:t>
            </a:r>
          </a:p>
          <a:p>
            <a:r>
              <a:rPr lang="en-US" dirty="0">
                <a:cs typeface="Arial"/>
              </a:rPr>
              <a:t>A </a:t>
            </a:r>
            <a:r>
              <a:rPr lang="en-US" i="1" dirty="0">
                <a:cs typeface="Arial"/>
              </a:rPr>
              <a:t>kernel </a:t>
            </a:r>
            <a:r>
              <a:rPr lang="en-US" dirty="0">
                <a:cs typeface="Arial"/>
              </a:rPr>
              <a:t>is also a matrix containing some pattern</a:t>
            </a:r>
          </a:p>
          <a:p>
            <a:r>
              <a:rPr lang="en-US" dirty="0">
                <a:cs typeface="Arial"/>
              </a:rPr>
              <a:t>Slide a kernel along an image, multiply overlapping values, and sum the result</a:t>
            </a: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69B160-17C5-2E65-18E0-5AF444C32E13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6514C13-E3AE-F038-6CAF-EB94AC1F9F2C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07F9EC8-94B9-466B-BA24-B7EC31D333EE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D39D7D4-EEDA-FFE3-2520-3609B6724CE4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6A8D28B-31A5-3653-1C2B-A9599273F07A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77181D-F1EC-7E08-A73E-D3B837B013FE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C6FC360-82B8-4A9A-BF69-A9960D0DDAAA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4566324-0F73-EB71-71BC-27839FEC95F2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BD47CFF-D984-EDE1-DEB6-A1B02206D3E7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79DA68-DCCD-AE86-471B-42D9AF719942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36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1A0F11-BE00-92C1-A3B0-6955A2DEB42E}"/>
              </a:ext>
            </a:extLst>
          </p:cNvPr>
          <p:cNvSpPr/>
          <p:nvPr/>
        </p:nvSpPr>
        <p:spPr>
          <a:xfrm>
            <a:off x="2354618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32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1908C5-FECD-6D13-9136-CDC7B1B21F50}"/>
              </a:ext>
            </a:extLst>
          </p:cNvPr>
          <p:cNvSpPr/>
          <p:nvPr/>
        </p:nvSpPr>
        <p:spPr>
          <a:xfrm>
            <a:off x="3189171" y="4326946"/>
            <a:ext cx="828136" cy="8281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792AE8-586A-F2D1-6A99-8ECF3C5D4E3D}"/>
              </a:ext>
            </a:extLst>
          </p:cNvPr>
          <p:cNvSpPr/>
          <p:nvPr/>
        </p:nvSpPr>
        <p:spPr>
          <a:xfrm>
            <a:off x="1532626" y="5163080"/>
            <a:ext cx="828136" cy="8281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E04D13-E278-DD95-771D-BD963D08F186}"/>
              </a:ext>
            </a:extLst>
          </p:cNvPr>
          <p:cNvSpPr/>
          <p:nvPr/>
        </p:nvSpPr>
        <p:spPr>
          <a:xfrm>
            <a:off x="2361035" y="5155082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40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EEEAAC-8DC5-B3A4-6D28-AB96EBE20AFD}"/>
              </a:ext>
            </a:extLst>
          </p:cNvPr>
          <p:cNvSpPr/>
          <p:nvPr/>
        </p:nvSpPr>
        <p:spPr>
          <a:xfrm>
            <a:off x="3189171" y="5163080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30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4CC88C-D2AC-EB83-BC76-5D1B9F61855B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4017307" y="3527183"/>
            <a:ext cx="4571727" cy="20499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73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7ACEE-1B30-65FD-F53E-C28632959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CE6D8-A71A-50DA-B631-9658A07B3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Convolution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F31AFF-6A1E-32A9-BFD1-12319F288E59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EF87E3-A6B6-6CE0-439A-D731F6BEBF76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19B3E4-D668-223C-1E5D-79A922F29312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59B11B-6B84-E3D8-16D1-AE75E1DBA0BA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D24D09-B972-ACD5-0040-A05633CBBBFC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702C1E-BC2A-4158-9F57-78522BBBAC4B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0DCE80C-90ED-0870-4078-4DA200641CEC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 2 x 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47CC68-F1F2-7CF8-62E0-4914F25ED895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2F5961-CEEF-6604-CF2C-A818E4DAE1CD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89B9B9-F08A-295B-6793-C12F95FEF841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C0305F-4D10-8375-5F10-64A8E98AC245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09064E-8CD6-9767-379F-F4E9CD2BAF47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4F8DEA-459B-4094-E593-2349E8158E7E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19E48F-9CA0-3949-4EBA-ADE6C02D4CF1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EC0020B-760A-C4DE-B363-55801854CD1A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116AF73-896D-C12B-73ED-97DEF6E8AE29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6CC3A41A-699E-57D5-29B2-BA9CDBD17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33" y="1017715"/>
            <a:ext cx="5829471" cy="2411286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An image is represented as a matrix of numbers</a:t>
            </a:r>
          </a:p>
          <a:p>
            <a:pPr lvl="1"/>
            <a:r>
              <a:rPr lang="en-US" dirty="0">
                <a:cs typeface="Arial"/>
              </a:rPr>
              <a:t>Higher Value = More intensity</a:t>
            </a:r>
          </a:p>
          <a:p>
            <a:r>
              <a:rPr lang="en-US" dirty="0">
                <a:cs typeface="Arial"/>
              </a:rPr>
              <a:t>A </a:t>
            </a:r>
            <a:r>
              <a:rPr lang="en-US" i="1" dirty="0">
                <a:cs typeface="Arial"/>
              </a:rPr>
              <a:t>kernel </a:t>
            </a:r>
            <a:r>
              <a:rPr lang="en-US" dirty="0">
                <a:cs typeface="Arial"/>
              </a:rPr>
              <a:t>is also a matrix containing some pattern</a:t>
            </a:r>
          </a:p>
          <a:p>
            <a:r>
              <a:rPr lang="en-US" dirty="0">
                <a:cs typeface="Arial"/>
              </a:rPr>
              <a:t>Slide a kernel along an image, multiply overlapping values, and sum the result</a:t>
            </a: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08B288-9C65-C02D-CAA4-9CCA6AB9B440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FBECF2E-B4CF-8943-CC18-44CE4613A9B1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9824FD-EA01-83EC-15B0-5B1FE251E78E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0AE5E37-8623-0EE9-2D62-230BE62C4531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E2383E2-E49D-D8A6-1F70-093C4DDF119D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0A32BC-657A-D23C-DFAB-CB8E234273AD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0DEADFA-F1FD-EAC9-9EEB-B92CDFA5110D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E76E5E5-AC7B-D4A0-C278-C722D8055EAF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5C1EA6-C3B0-4A85-DBBF-9EB7ADBDF649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6001A9-B723-6A07-6DFE-5A919AA54FC1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36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C6F5A3-83AF-7B22-9E24-4F70FB840BB7}"/>
              </a:ext>
            </a:extLst>
          </p:cNvPr>
          <p:cNvSpPr/>
          <p:nvPr/>
        </p:nvSpPr>
        <p:spPr>
          <a:xfrm>
            <a:off x="2354618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32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6DF945-FF6E-35DF-FD31-4DAC93A4CC36}"/>
              </a:ext>
            </a:extLst>
          </p:cNvPr>
          <p:cNvSpPr/>
          <p:nvPr/>
        </p:nvSpPr>
        <p:spPr>
          <a:xfrm>
            <a:off x="3189171" y="4326946"/>
            <a:ext cx="828136" cy="8281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82B648-B740-3504-5089-E67BEC5AF080}"/>
              </a:ext>
            </a:extLst>
          </p:cNvPr>
          <p:cNvSpPr/>
          <p:nvPr/>
        </p:nvSpPr>
        <p:spPr>
          <a:xfrm>
            <a:off x="1532626" y="5163080"/>
            <a:ext cx="828136" cy="8281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4CF5F2-EDC2-998E-2F94-26644EADEC12}"/>
              </a:ext>
            </a:extLst>
          </p:cNvPr>
          <p:cNvSpPr/>
          <p:nvPr/>
        </p:nvSpPr>
        <p:spPr>
          <a:xfrm>
            <a:off x="2361035" y="5155082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40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685AB3-D320-2B7A-8390-B8B229643FE2}"/>
              </a:ext>
            </a:extLst>
          </p:cNvPr>
          <p:cNvSpPr/>
          <p:nvPr/>
        </p:nvSpPr>
        <p:spPr>
          <a:xfrm>
            <a:off x="3189171" y="5163080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91661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BC141-82DA-EBAE-348C-77EA4AE48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24DCD-F91F-2412-766A-2970A14D8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Convolution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B0961E-B08E-9514-D194-6D8A7434E210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365292-BB43-5BDD-6816-AA887F994677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00808B-E5CF-6BDF-4914-555A00079728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811C63-F8A3-D653-CCC1-A26ED51EA1B8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55DEDC-C3E4-CD14-F0D0-82D9301F4BF5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AEB748-A285-B818-AA8C-5A17E86FA4E8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FA7F258-A138-C480-993E-F1291EB46643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 2 x 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DF6F0-744A-18C8-7AE3-034248FAE0C8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59C1790-1766-2FEA-37E1-8F8DBC38D933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225232-2268-75CF-468A-C747BBAD61D2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CBBD78-69A3-8F51-BB58-199155CA409D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4620BDF-2CB6-5B4A-76EC-1672ABB1B65E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263B54-D326-7688-4F46-4B723062ECC0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A20FB0-A63A-06B4-19B5-3BA5E5E9EB49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4979A8D-DF00-B58A-DBFA-7648F4AA3B95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CAD2E6-EFCB-E45A-22BA-2B5FB33678B9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D692E02D-CD2E-C5AA-3352-B0B2C818D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33" y="1017715"/>
            <a:ext cx="5829471" cy="2411286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An image is represented as a matrix of numbers</a:t>
            </a:r>
          </a:p>
          <a:p>
            <a:pPr lvl="1"/>
            <a:r>
              <a:rPr lang="en-US" dirty="0">
                <a:cs typeface="Arial"/>
              </a:rPr>
              <a:t>Higher Value = More intensity</a:t>
            </a:r>
          </a:p>
          <a:p>
            <a:r>
              <a:rPr lang="en-US" dirty="0">
                <a:cs typeface="Arial"/>
              </a:rPr>
              <a:t>A </a:t>
            </a:r>
            <a:r>
              <a:rPr lang="en-US" i="1" dirty="0">
                <a:cs typeface="Arial"/>
              </a:rPr>
              <a:t>kernel </a:t>
            </a:r>
            <a:r>
              <a:rPr lang="en-US" dirty="0">
                <a:cs typeface="Arial"/>
              </a:rPr>
              <a:t>is also a matrix containing some pattern</a:t>
            </a:r>
          </a:p>
          <a:p>
            <a:r>
              <a:rPr lang="en-US" dirty="0">
                <a:cs typeface="Arial"/>
              </a:rPr>
              <a:t>Slide a kernel along an image, multiply overlapping values, and sum the result</a:t>
            </a: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688613-5446-DD1E-BC8D-7AFAA215AF1C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0040528-7414-8947-545A-2A5D53C1B2BA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2B81476-AA74-A8EB-EDBC-04CA45010DB9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E8CBD53-46F3-33F7-C20E-0F54C639B314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8D1B7A-11A9-4727-0F4D-F8EE6F701D3B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A09D1D9-2F6D-1C64-7172-9B120423854C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9403F10-A5CC-19D5-25A6-448782DAED4E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21AFCA9-FC31-0A7A-F43D-67E4E951EE68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9D954A0-F314-ADEF-DF58-6367C09883F1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1B7CE8-4415-63BD-F896-6EBEA43848A0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36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52F171-3885-8D76-41D5-EB95A36DF7FD}"/>
              </a:ext>
            </a:extLst>
          </p:cNvPr>
          <p:cNvSpPr/>
          <p:nvPr/>
        </p:nvSpPr>
        <p:spPr>
          <a:xfrm>
            <a:off x="2354618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32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69EB5B-3005-F959-39E6-941364BA4014}"/>
              </a:ext>
            </a:extLst>
          </p:cNvPr>
          <p:cNvSpPr/>
          <p:nvPr/>
        </p:nvSpPr>
        <p:spPr>
          <a:xfrm>
            <a:off x="3189171" y="4326946"/>
            <a:ext cx="828136" cy="8281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BD7D51-53E1-CB0D-D56B-46FB08464B89}"/>
              </a:ext>
            </a:extLst>
          </p:cNvPr>
          <p:cNvSpPr/>
          <p:nvPr/>
        </p:nvSpPr>
        <p:spPr>
          <a:xfrm>
            <a:off x="1532626" y="5163080"/>
            <a:ext cx="828136" cy="8281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CE2ACE-C642-8146-2515-949BD7EB0D47}"/>
              </a:ext>
            </a:extLst>
          </p:cNvPr>
          <p:cNvSpPr/>
          <p:nvPr/>
        </p:nvSpPr>
        <p:spPr>
          <a:xfrm>
            <a:off x="2361035" y="5155082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40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65909A-C1D6-84A8-F95E-1232AF658869}"/>
              </a:ext>
            </a:extLst>
          </p:cNvPr>
          <p:cNvSpPr/>
          <p:nvPr/>
        </p:nvSpPr>
        <p:spPr>
          <a:xfrm>
            <a:off x="3189171" y="5163080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30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4247D0-6E87-0ED7-66CC-781DA2E3DB2D}"/>
              </a:ext>
            </a:extLst>
          </p:cNvPr>
          <p:cNvSpPr/>
          <p:nvPr/>
        </p:nvSpPr>
        <p:spPr>
          <a:xfrm>
            <a:off x="1532899" y="599121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30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8B26651-3098-73F0-301D-D5E4EA49B35B}"/>
              </a:ext>
            </a:extLst>
          </p:cNvPr>
          <p:cNvCxnSpPr>
            <a:cxnSpLocks/>
          </p:cNvCxnSpPr>
          <p:nvPr/>
        </p:nvCxnSpPr>
        <p:spPr>
          <a:xfrm flipH="1">
            <a:off x="2354618" y="4326946"/>
            <a:ext cx="4571727" cy="20783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236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80727-AEB3-B64B-1672-585D8C305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D54D3-2ED1-68E9-1CE6-3C5789021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A Real-World Problem...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1AFDA-460A-EE41-5219-725F73B4E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33" y="1017714"/>
            <a:ext cx="5578951" cy="5430787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This was the problem facing the USPS in 1989</a:t>
            </a:r>
          </a:p>
          <a:p>
            <a:r>
              <a:rPr lang="en-US" dirty="0">
                <a:cs typeface="Arial"/>
              </a:rPr>
              <a:t>How would you solve this problem?</a:t>
            </a:r>
            <a:endParaRPr lang="en-US" dirty="0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E230DA3B-AA64-A5F6-119F-C6D28580C8EA}"/>
              </a:ext>
            </a:extLst>
          </p:cNvPr>
          <p:cNvSpPr txBox="1"/>
          <p:nvPr/>
        </p:nvSpPr>
        <p:spPr>
          <a:xfrm>
            <a:off x="5588542" y="4521602"/>
            <a:ext cx="633421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001" sz="1400" dirty="0"/>
              <a:t>Examples of handwritten Arabic numerals from 1000 different writers [1]</a:t>
            </a:r>
            <a:endParaRPr lang="en-US" sz="1400"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8CB19A-A994-E64C-DE64-BA8546D52BBB}"/>
              </a:ext>
            </a:extLst>
          </p:cNvPr>
          <p:cNvSpPr txBox="1"/>
          <p:nvPr/>
        </p:nvSpPr>
        <p:spPr>
          <a:xfrm>
            <a:off x="0" y="6604000"/>
            <a:ext cx="10962640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/>
              <a:t>[1] Y. </a:t>
            </a:r>
            <a:r>
              <a:rPr lang="en-US" sz="1050" err="1"/>
              <a:t>Lecun</a:t>
            </a:r>
            <a:r>
              <a:rPr lang="en-US" sz="1050" dirty="0"/>
              <a:t>, L. </a:t>
            </a:r>
            <a:r>
              <a:rPr lang="en-US" sz="1050" err="1"/>
              <a:t>Bottou</a:t>
            </a:r>
            <a:r>
              <a:rPr lang="en-US" sz="1050" dirty="0"/>
              <a:t>, Y. Bengio and P. Haffner, "Gradient-based learning applied to document recognition," in </a:t>
            </a:r>
            <a:r>
              <a:rPr lang="en-US" sz="1050" i="1" dirty="0"/>
              <a:t>Proceedings of the IEEE</a:t>
            </a:r>
            <a:r>
              <a:rPr lang="en-US" sz="1050" dirty="0"/>
              <a:t>, vol. 86, no. 11, pp. 2278-2324, Nov. 1998.</a:t>
            </a:r>
            <a:endParaRPr lang="en-US" sz="1050">
              <a:cs typeface="Arial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C40894-CA5B-1646-745F-7CFDAA8A3B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44" t="2062" r="-5845" b="4124"/>
          <a:stretch/>
        </p:blipFill>
        <p:spPr>
          <a:xfrm>
            <a:off x="5588000" y="626327"/>
            <a:ext cx="6802304" cy="380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29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266CB-CC7D-DC41-A6DC-8A4266C77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A87A3-4F04-FA76-2112-73DDC72F6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Convolution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ECADC6-B3DE-B752-4AB4-E622071C2996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81DA43-1D6F-AA05-0A5F-C3F9CD5914BF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4F80E2-FFC4-87C7-7B34-B1E2E1210331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6EC8C2-2098-0CAB-B1B4-6A982395F905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EE3290-A112-EB09-AF37-E2AB86B1651F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84FD6A-85E6-582C-B6E7-654061DC9566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9CCD79-7255-8B47-745F-17872183F298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 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B214E7-767D-E1C3-EEC3-AC79E791D928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B201A19-2315-A1BA-51B7-745341442017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28BA0B-963F-5899-F6E2-0D966F1B2FBD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CB7F4B-3CF1-1686-D61A-3FB76B7D768E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EB7E15D-0E13-13E6-61B9-12C5C9FF6A6B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98A2FE-6900-137C-8ED8-45709ACDC251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73C2C2-3F73-C414-C161-6E1AB51875EA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5B109EE-A25F-B3DA-2D73-CE623AEB219D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9D29842-2BCD-6580-64CA-194983C4F5AB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073B2A81-0715-CE24-39CB-89F202A45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33" y="1017715"/>
            <a:ext cx="5829471" cy="2411286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An image is represented as a matrix of numbers</a:t>
            </a:r>
          </a:p>
          <a:p>
            <a:pPr lvl="1"/>
            <a:r>
              <a:rPr lang="en-US" dirty="0">
                <a:cs typeface="Arial"/>
              </a:rPr>
              <a:t>Higher Value = More intensity</a:t>
            </a:r>
          </a:p>
          <a:p>
            <a:r>
              <a:rPr lang="en-US" dirty="0">
                <a:cs typeface="Arial"/>
              </a:rPr>
              <a:t>A </a:t>
            </a:r>
            <a:r>
              <a:rPr lang="en-US" i="1" dirty="0">
                <a:cs typeface="Arial"/>
              </a:rPr>
              <a:t>kernel </a:t>
            </a:r>
            <a:r>
              <a:rPr lang="en-US" dirty="0">
                <a:cs typeface="Arial"/>
              </a:rPr>
              <a:t>is also a matrix containing some pattern</a:t>
            </a:r>
          </a:p>
          <a:p>
            <a:r>
              <a:rPr lang="en-US" dirty="0">
                <a:cs typeface="Arial"/>
              </a:rPr>
              <a:t>Slide a kernel along an image, multiply overlapping values, and sum the result</a:t>
            </a: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EE5D42-6DFB-F771-CB3F-45890DF9491C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454D9FB-DFC1-EF0B-B09F-40D6482C55A3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944B869-235B-FCAF-9493-D69EC78748E0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5073A30-8CFC-2B07-BF3E-72AF1123615F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47DEDE4-AF6F-42F3-03DA-B7B700828ABA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1A46985-E032-9C37-D520-74E0B2E449F8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D264A92-5A05-EE6D-8423-2BAED098CF1A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558E1A6-BE0B-3D08-A243-C3C7F9989871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6828DCF-7FF6-400E-A26D-AD6DF71BC457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A58D54-34F8-0C0A-5DC7-F9E4B2619765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36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7462FC-B88E-8F5C-6E6D-1E10416D3D9B}"/>
              </a:ext>
            </a:extLst>
          </p:cNvPr>
          <p:cNvSpPr/>
          <p:nvPr/>
        </p:nvSpPr>
        <p:spPr>
          <a:xfrm>
            <a:off x="2354618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32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9CA998-6A61-2746-378F-7408D490E144}"/>
              </a:ext>
            </a:extLst>
          </p:cNvPr>
          <p:cNvSpPr/>
          <p:nvPr/>
        </p:nvSpPr>
        <p:spPr>
          <a:xfrm>
            <a:off x="3189171" y="4326946"/>
            <a:ext cx="828136" cy="8281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7F23E0-5A5F-A46E-2A01-E3D5DD6A2E35}"/>
              </a:ext>
            </a:extLst>
          </p:cNvPr>
          <p:cNvSpPr/>
          <p:nvPr/>
        </p:nvSpPr>
        <p:spPr>
          <a:xfrm>
            <a:off x="1532626" y="5163080"/>
            <a:ext cx="828136" cy="8281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29C5C0-8B9E-81C1-008A-ED86F29AD239}"/>
              </a:ext>
            </a:extLst>
          </p:cNvPr>
          <p:cNvSpPr/>
          <p:nvPr/>
        </p:nvSpPr>
        <p:spPr>
          <a:xfrm>
            <a:off x="2361035" y="5155082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40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DD9EDD-9C66-38BA-8754-0F70CB2FF6F0}"/>
              </a:ext>
            </a:extLst>
          </p:cNvPr>
          <p:cNvSpPr/>
          <p:nvPr/>
        </p:nvSpPr>
        <p:spPr>
          <a:xfrm>
            <a:off x="3189171" y="5163080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30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29B954-ECE6-D294-7C89-3784C51C0B74}"/>
              </a:ext>
            </a:extLst>
          </p:cNvPr>
          <p:cNvSpPr/>
          <p:nvPr/>
        </p:nvSpPr>
        <p:spPr>
          <a:xfrm>
            <a:off x="1532899" y="599121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102851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9738E-FE95-D3AB-C0F4-49AA65D41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ED2EA-A0B4-7C5D-814A-FFAAF11AF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Convolution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34C580-3E5B-2C78-02D0-9805AB3ACBFE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CB1079-60AE-62AF-9B62-3C8AAE3C6ACB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0CEF59-9E45-3C3C-B6ED-12D8267F98EB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C09953-BAC6-1736-1076-5A90F2848E8B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21F7B1-D628-52F8-0EE6-09396ED3F258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27FF6A-D278-74FB-4D6C-53EF7725D67E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FBAC90-4B3E-B315-7445-1E5009E311C5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 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3E7B60-C676-4D97-9CB1-65CF46AA6312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2A5996-1D3C-B3CD-FA89-330944EBC9DC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8A258D-37CE-97E3-20C4-4F26058E165C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D725F6-5C78-95F2-C21F-75604A5721E9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50713E8-DEDD-1893-15A1-C7A3097ECAD5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81639F-2EDB-12A1-C739-7090D9348291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4B9DD0-E43C-5611-37E7-86FBFCAA196A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5DDB0D-275A-202B-6EF5-148C1485D9CC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E90EDF5-8067-691B-527E-E799FF5AA600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09799BC0-296F-867F-A192-9C23ADC74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33" y="1017715"/>
            <a:ext cx="5829471" cy="2411286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An image is represented as a matrix of numbers</a:t>
            </a:r>
          </a:p>
          <a:p>
            <a:pPr lvl="1"/>
            <a:r>
              <a:rPr lang="en-US" dirty="0">
                <a:cs typeface="Arial"/>
              </a:rPr>
              <a:t>Higher Value = More intensity</a:t>
            </a:r>
          </a:p>
          <a:p>
            <a:r>
              <a:rPr lang="en-US" dirty="0">
                <a:cs typeface="Arial"/>
              </a:rPr>
              <a:t>A </a:t>
            </a:r>
            <a:r>
              <a:rPr lang="en-US" i="1" dirty="0">
                <a:cs typeface="Arial"/>
              </a:rPr>
              <a:t>kernel </a:t>
            </a:r>
            <a:r>
              <a:rPr lang="en-US" dirty="0">
                <a:cs typeface="Arial"/>
              </a:rPr>
              <a:t>is also a matrix containing some pattern</a:t>
            </a:r>
          </a:p>
          <a:p>
            <a:r>
              <a:rPr lang="en-US" dirty="0">
                <a:cs typeface="Arial"/>
              </a:rPr>
              <a:t>Slide a kernel along an image, multiply overlapping values, and sum the result</a:t>
            </a: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451F72-2E82-A99B-BC9C-23522DDE4810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E96189F-A769-5BD3-2051-E209B2AE2058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B6CEB7-3C80-F445-9905-1FA2A313D12C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453F044-5518-41D7-97A4-8879DF49E068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92FAA35-9581-0439-60E5-EE52B2AB61B4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B0F7D52-F735-7223-DDA6-37E4046F11E9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727BE56-D069-B623-2F2C-311E33CB25F8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E1C4D61-ADAA-ECA8-3635-86B1841315BD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D068B-9823-6AA6-B388-C9FE1F51469C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483340-98F7-4FDC-DEF5-FE654AAA70D7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36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C887D8-2848-37C5-7384-3C91D438BAC4}"/>
              </a:ext>
            </a:extLst>
          </p:cNvPr>
          <p:cNvSpPr/>
          <p:nvPr/>
        </p:nvSpPr>
        <p:spPr>
          <a:xfrm>
            <a:off x="2354618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32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4BF8DF-0C20-ACCF-EFC0-95CCA49E45C7}"/>
              </a:ext>
            </a:extLst>
          </p:cNvPr>
          <p:cNvSpPr/>
          <p:nvPr/>
        </p:nvSpPr>
        <p:spPr>
          <a:xfrm>
            <a:off x="3189171" y="4326946"/>
            <a:ext cx="828136" cy="8281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88D7A2-5390-2D1A-C4FB-3165794CB9F8}"/>
              </a:ext>
            </a:extLst>
          </p:cNvPr>
          <p:cNvSpPr/>
          <p:nvPr/>
        </p:nvSpPr>
        <p:spPr>
          <a:xfrm>
            <a:off x="1532626" y="5163080"/>
            <a:ext cx="828136" cy="8281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77784A-2ED8-A0BF-796F-BDAD23302113}"/>
              </a:ext>
            </a:extLst>
          </p:cNvPr>
          <p:cNvSpPr/>
          <p:nvPr/>
        </p:nvSpPr>
        <p:spPr>
          <a:xfrm>
            <a:off x="2361035" y="5155082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40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967B3C-9D77-39D3-3A94-A181738F5A7F}"/>
              </a:ext>
            </a:extLst>
          </p:cNvPr>
          <p:cNvSpPr/>
          <p:nvPr/>
        </p:nvSpPr>
        <p:spPr>
          <a:xfrm>
            <a:off x="3189171" y="5163080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30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91BBB3-8C20-495E-BE6F-EBBE9054E142}"/>
              </a:ext>
            </a:extLst>
          </p:cNvPr>
          <p:cNvSpPr/>
          <p:nvPr/>
        </p:nvSpPr>
        <p:spPr>
          <a:xfrm>
            <a:off x="1532899" y="599121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30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6C3EC2-76FE-2C8E-326D-C471ADBF7864}"/>
              </a:ext>
            </a:extLst>
          </p:cNvPr>
          <p:cNvSpPr/>
          <p:nvPr/>
        </p:nvSpPr>
        <p:spPr>
          <a:xfrm>
            <a:off x="2361035" y="599121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35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D4D0E4-D463-9EE8-1109-14BA8238C3BE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3189171" y="4326946"/>
            <a:ext cx="4571727" cy="20783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908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22CF2-A4B9-A616-00CD-3C1620B81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B1FD5-2157-5468-B300-8338EB5A9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Convolution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74D681-8109-73CA-F63A-2F8B39282B34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A0660B-B1BD-18FE-4926-9D7B6D5E738A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F83EB7-5C4D-9CBF-EA6D-9AC93E738C66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A7066C-74B8-8458-11DB-DE61E9724832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E17974-853D-35CA-14BC-2482CAC9E614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74F8E6-A2CD-B2DF-DF06-93CA4A54316B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6493FC-6753-B4BD-D1E2-659ACF260BA5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 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F2E448-919C-B305-8C72-4FF4BF8E2E34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D56FA3-5652-DC3B-21B2-78B011523A66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E489188-339C-EB7E-0E91-3720FAE9FBE7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64B9B85-2762-D147-D0F6-E489E8A3CDE5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23CFF66-3E27-810C-A27E-599AEE5EDBA2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F8EE2E-DA53-4F2F-A898-62C0482353D5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2CAC00-B688-56FF-5A8E-E8E408884691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89A38C-0841-8A06-5F3C-F32B1F67403D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80896B-8B02-F397-743B-5920A3757C05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1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84B26B7-B4BD-A730-FD0C-D3A8ADFC0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33" y="1017715"/>
            <a:ext cx="5829471" cy="2411286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An image is represented as a matrix of numbers</a:t>
            </a:r>
          </a:p>
          <a:p>
            <a:pPr lvl="1"/>
            <a:r>
              <a:rPr lang="en-US" dirty="0">
                <a:cs typeface="Arial"/>
              </a:rPr>
              <a:t>Higher Value = More intensity</a:t>
            </a:r>
          </a:p>
          <a:p>
            <a:r>
              <a:rPr lang="en-US" dirty="0">
                <a:cs typeface="Arial"/>
              </a:rPr>
              <a:t>A </a:t>
            </a:r>
            <a:r>
              <a:rPr lang="en-US" i="1" dirty="0">
                <a:cs typeface="Arial"/>
              </a:rPr>
              <a:t>kernel </a:t>
            </a:r>
            <a:r>
              <a:rPr lang="en-US" dirty="0">
                <a:cs typeface="Arial"/>
              </a:rPr>
              <a:t>is also a matrix containing some pattern</a:t>
            </a:r>
          </a:p>
          <a:p>
            <a:r>
              <a:rPr lang="en-US" dirty="0">
                <a:cs typeface="Arial"/>
              </a:rPr>
              <a:t>Slide a kernel along an image, multiply overlapping values, and sum the result</a:t>
            </a: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ACE834-A78A-3097-9B26-B621DD47FE84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93D0AE-CFA8-3F26-DAEA-8ACF32BDC33D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491F01-B176-A6F0-F899-1E1342EBA173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AC3A3EB-3DE9-A693-17F3-44F8DB35FA8F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DDE9D6-2FC5-121C-FECE-B193E7B640B4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EB268DA-189D-2FCC-4221-61C7CEC87F2B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BC35DE1-95C2-A9F3-9A12-E0F95DA16924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D7B24E4-F761-7827-439F-7DC6F6CC3723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A8E74A5-2D4D-7F85-5BC5-532CA2F36F73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7C0EA3-A243-18E9-70B2-2AFB8695D93F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36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CCD1E3-B558-E0A8-8B2C-A1649692540B}"/>
              </a:ext>
            </a:extLst>
          </p:cNvPr>
          <p:cNvSpPr/>
          <p:nvPr/>
        </p:nvSpPr>
        <p:spPr>
          <a:xfrm>
            <a:off x="2354618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32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227F43-D442-E47A-120B-DC5DE8E3C3FC}"/>
              </a:ext>
            </a:extLst>
          </p:cNvPr>
          <p:cNvSpPr/>
          <p:nvPr/>
        </p:nvSpPr>
        <p:spPr>
          <a:xfrm>
            <a:off x="3189171" y="4326946"/>
            <a:ext cx="828136" cy="8281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6B872B-76A1-030C-2369-5E374AFC24CC}"/>
              </a:ext>
            </a:extLst>
          </p:cNvPr>
          <p:cNvSpPr/>
          <p:nvPr/>
        </p:nvSpPr>
        <p:spPr>
          <a:xfrm>
            <a:off x="1532626" y="5163080"/>
            <a:ext cx="828136" cy="8281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8CCF20-3B3F-FD51-38AF-31CFA74E9559}"/>
              </a:ext>
            </a:extLst>
          </p:cNvPr>
          <p:cNvSpPr/>
          <p:nvPr/>
        </p:nvSpPr>
        <p:spPr>
          <a:xfrm>
            <a:off x="2361035" y="5155082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40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11A89E-6159-08C0-BEDA-A2834D337CC0}"/>
              </a:ext>
            </a:extLst>
          </p:cNvPr>
          <p:cNvSpPr/>
          <p:nvPr/>
        </p:nvSpPr>
        <p:spPr>
          <a:xfrm>
            <a:off x="3189171" y="5163080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30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664E3F-FE0C-556C-F686-BCDE7B84DE49}"/>
              </a:ext>
            </a:extLst>
          </p:cNvPr>
          <p:cNvSpPr/>
          <p:nvPr/>
        </p:nvSpPr>
        <p:spPr>
          <a:xfrm>
            <a:off x="1532899" y="599121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30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653B2A-6E9E-97A1-A915-6EC9396F488B}"/>
              </a:ext>
            </a:extLst>
          </p:cNvPr>
          <p:cNvSpPr/>
          <p:nvPr/>
        </p:nvSpPr>
        <p:spPr>
          <a:xfrm>
            <a:off x="2361035" y="599121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197485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ECBD8-7A04-D478-0412-92F5FADC2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54E3C-73E3-FD12-3A2D-05EE2760F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Convolution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253EDA-A16F-2FE1-B907-6B2491535493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ABA774-A77A-AE16-A798-109F6AD51548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2D5C33-B8EC-DFBF-2827-142D20E7CFCF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2F82DF-5274-479D-B462-DB04878F32DF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E6F05F-63E0-53E7-EA8B-9215715995B2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9DF135-E0C9-7391-36C0-BB8220F323E7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F4520A-9AA3-8EBE-52DB-9D218A16F0C9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 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7BBF65-39EA-8C8E-2FFC-EF0ED5DCD354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0618B2-5042-05C9-229D-23D1D18CAA6E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9D1ADD-E8C4-B204-91C1-37B346054781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B29FB50-E4E3-8E2E-94B4-F340496800D2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EA60C6-8693-5EBE-C966-D55E328423F7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7477FA1-3990-26F4-FC7A-358C1ED66985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3EFCA94-DA6B-66D7-E137-6BA417C181D4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397DD9-D3BA-E142-ADD3-6BA72DD0DA39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D64A3F-D373-6C37-5862-BBF377FCF055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1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C2B9D24F-FDFB-6385-2DA7-4403CA312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33" y="1017715"/>
            <a:ext cx="5829471" cy="2411286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An image is represented as a matrix of numbers</a:t>
            </a:r>
          </a:p>
          <a:p>
            <a:pPr lvl="1"/>
            <a:r>
              <a:rPr lang="en-US" dirty="0">
                <a:cs typeface="Arial"/>
              </a:rPr>
              <a:t>Higher Value = More intensity</a:t>
            </a:r>
          </a:p>
          <a:p>
            <a:r>
              <a:rPr lang="en-US" dirty="0">
                <a:cs typeface="Arial"/>
              </a:rPr>
              <a:t>A </a:t>
            </a:r>
            <a:r>
              <a:rPr lang="en-US" i="1" dirty="0">
                <a:cs typeface="Arial"/>
              </a:rPr>
              <a:t>kernel </a:t>
            </a:r>
            <a:r>
              <a:rPr lang="en-US" dirty="0">
                <a:cs typeface="Arial"/>
              </a:rPr>
              <a:t>is also a matrix containing some pattern</a:t>
            </a:r>
          </a:p>
          <a:p>
            <a:r>
              <a:rPr lang="en-US" dirty="0">
                <a:cs typeface="Arial"/>
              </a:rPr>
              <a:t>Slide a kernel along an image, multiply overlapping values, and sum the result</a:t>
            </a: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8DFBDB-78C7-E2FD-CEBC-D8D910C291E0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0360278-B673-CF94-40FE-E41027DBB9E9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BF0CE6-64ED-247C-60F3-C4C4302FC34F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7CA4FA4-E364-C6DA-F541-E696EDC5A86C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37F470F-A4E2-909C-5DBC-F3767EDC3820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712EB8A-529E-7FE9-8FE4-6AB1486315B5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A2AF859-BDAB-5303-610E-5253E27A7249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C22EC1E-B3ED-94BE-6A6F-BC8A0B10C74F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03EC28A-4B80-487C-DC4F-273EC3F972C6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0F5523-5556-2D47-F9EE-B77FCDDE3B81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36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21A7B7-D7B7-9B52-8010-79D0FD9ACECF}"/>
              </a:ext>
            </a:extLst>
          </p:cNvPr>
          <p:cNvSpPr/>
          <p:nvPr/>
        </p:nvSpPr>
        <p:spPr>
          <a:xfrm>
            <a:off x="2354618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32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A68017-79C9-D848-48FD-0898DE8CB764}"/>
              </a:ext>
            </a:extLst>
          </p:cNvPr>
          <p:cNvSpPr/>
          <p:nvPr/>
        </p:nvSpPr>
        <p:spPr>
          <a:xfrm>
            <a:off x="3189171" y="4326946"/>
            <a:ext cx="828136" cy="8281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8E9358-E36C-CDE1-2CF9-FFAA5EBC73C5}"/>
              </a:ext>
            </a:extLst>
          </p:cNvPr>
          <p:cNvSpPr/>
          <p:nvPr/>
        </p:nvSpPr>
        <p:spPr>
          <a:xfrm>
            <a:off x="1532626" y="5163080"/>
            <a:ext cx="828136" cy="8281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39D602-A276-EEB1-E1DD-0272975A98AE}"/>
              </a:ext>
            </a:extLst>
          </p:cNvPr>
          <p:cNvSpPr/>
          <p:nvPr/>
        </p:nvSpPr>
        <p:spPr>
          <a:xfrm>
            <a:off x="2361035" y="5155082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40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D2283F-3308-C065-A235-B1850D77ACB5}"/>
              </a:ext>
            </a:extLst>
          </p:cNvPr>
          <p:cNvSpPr/>
          <p:nvPr/>
        </p:nvSpPr>
        <p:spPr>
          <a:xfrm>
            <a:off x="3189171" y="5163080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30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046E0B-72DB-D7DB-51E7-88EBEB7970D0}"/>
              </a:ext>
            </a:extLst>
          </p:cNvPr>
          <p:cNvSpPr/>
          <p:nvPr/>
        </p:nvSpPr>
        <p:spPr>
          <a:xfrm>
            <a:off x="1532899" y="599121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30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271239-0EF3-46E6-7F18-52EC0B973311}"/>
              </a:ext>
            </a:extLst>
          </p:cNvPr>
          <p:cNvSpPr/>
          <p:nvPr/>
        </p:nvSpPr>
        <p:spPr>
          <a:xfrm>
            <a:off x="2361035" y="599121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35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AD36E3-2B55-90ED-6ADC-CA2B323320E1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4014098" y="4334944"/>
            <a:ext cx="4578144" cy="20703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FFD2DFD4-E01D-C158-BF46-4A684C7078F9}"/>
              </a:ext>
            </a:extLst>
          </p:cNvPr>
          <p:cNvSpPr/>
          <p:nvPr/>
        </p:nvSpPr>
        <p:spPr>
          <a:xfrm>
            <a:off x="3185962" y="5991216"/>
            <a:ext cx="828136" cy="8281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6711452-45D7-B6B7-44CE-CD77ED1F9F79}"/>
              </a:ext>
            </a:extLst>
          </p:cNvPr>
          <p:cNvSpPr/>
          <p:nvPr/>
        </p:nvSpPr>
        <p:spPr>
          <a:xfrm>
            <a:off x="3176338" y="-1204514"/>
            <a:ext cx="5388014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So What?</a:t>
            </a:r>
          </a:p>
        </p:txBody>
      </p:sp>
    </p:spTree>
    <p:extLst>
      <p:ext uri="{BB962C8B-B14F-4D97-AF65-F5344CB8AC3E}">
        <p14:creationId xmlns:p14="http://schemas.microsoft.com/office/powerpoint/2010/main" val="684565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11111E-6 L -4.16667E-7 0.580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856E5-7547-681D-4A88-8DEAF5100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3BA9C-510A-FF3E-BCE0-5FE7D0EB1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Edge Detection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706C3-C9BC-77FC-C8CD-682E3407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34" y="1017715"/>
            <a:ext cx="4948470" cy="3092272"/>
          </a:xfrm>
        </p:spPr>
        <p:txBody>
          <a:bodyPr lIns="91440" tIns="45720" rIns="91440" bIns="45720" anchor="t"/>
          <a:lstStyle/>
          <a:p>
            <a:r>
              <a:rPr lang="en-US" sz="2000" dirty="0">
                <a:cs typeface="Arial"/>
              </a:rPr>
              <a:t>Useful to segment an image</a:t>
            </a:r>
          </a:p>
          <a:p>
            <a:r>
              <a:rPr lang="en-US" sz="2000" i="1" dirty="0">
                <a:cs typeface="Arial"/>
              </a:rPr>
              <a:t>Sobel kernel </a:t>
            </a:r>
            <a:r>
              <a:rPr lang="en-US" sz="2000" dirty="0">
                <a:cs typeface="Arial"/>
              </a:rPr>
              <a:t>– a special kernel used for edge detection</a:t>
            </a:r>
          </a:p>
          <a:p>
            <a:r>
              <a:rPr lang="en-US" sz="2000" dirty="0">
                <a:cs typeface="Arial"/>
              </a:rPr>
              <a:t>Value is high when the gradient is high in one direction</a:t>
            </a:r>
          </a:p>
          <a:p>
            <a:r>
              <a:rPr lang="en-US" sz="2000" dirty="0">
                <a:cs typeface="Arial"/>
              </a:rPr>
              <a:t>Thought Experiment - what happens when the Sobel kernel is convolved with:</a:t>
            </a:r>
          </a:p>
          <a:p>
            <a:endParaRPr lang="en-US" dirty="0">
              <a:cs typeface="Arial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8CBE15D6-200E-69EB-6A0F-303B2717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670" y="186266"/>
            <a:ext cx="6702155" cy="223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11">
            <a:extLst>
              <a:ext uri="{FF2B5EF4-FFF2-40B4-BE49-F238E27FC236}">
                <a16:creationId xmlns:a16="http://schemas.microsoft.com/office/drawing/2014/main" id="{7551EC6E-4F16-9D1F-F1C0-D86E9638AF23}"/>
              </a:ext>
            </a:extLst>
          </p:cNvPr>
          <p:cNvSpPr txBox="1"/>
          <p:nvPr/>
        </p:nvSpPr>
        <p:spPr>
          <a:xfrm>
            <a:off x="5551475" y="2416827"/>
            <a:ext cx="646654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001" sz="1200" dirty="0"/>
              <a:t>[</a:t>
            </a:r>
            <a:r>
              <a:rPr lang="en-SG" sz="1200" dirty="0"/>
              <a:t>2</a:t>
            </a:r>
            <a:r>
              <a:rPr lang="en-001" sz="1200" dirty="0"/>
              <a:t>] </a:t>
            </a:r>
            <a:r>
              <a:rPr lang="en-SG" sz="1200" dirty="0"/>
              <a:t>J</a:t>
            </a:r>
            <a:r>
              <a:rPr lang="en-001" sz="1200" dirty="0"/>
              <a:t>. </a:t>
            </a:r>
            <a:r>
              <a:rPr lang="en-SG" sz="1200" dirty="0"/>
              <a:t>McLoone</a:t>
            </a:r>
            <a:r>
              <a:rPr lang="en-001" sz="1200" dirty="0"/>
              <a:t>, </a:t>
            </a:r>
            <a:r>
              <a:rPr lang="en-SG" sz="1200" dirty="0">
                <a:hlinkClick r:id="rId3"/>
              </a:rPr>
              <a:t>Edge Detection Applied to a Photograph</a:t>
            </a:r>
            <a:r>
              <a:rPr lang="en-SG" sz="1200" dirty="0"/>
              <a:t>, Jun. 2010.</a:t>
            </a:r>
            <a:endParaRPr lang="en-US" sz="1200" dirty="0">
              <a:cs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86D74F-2ED1-02D8-CAE3-42097D39EBE7}"/>
              </a:ext>
            </a:extLst>
          </p:cNvPr>
          <p:cNvSpPr/>
          <p:nvPr/>
        </p:nvSpPr>
        <p:spPr>
          <a:xfrm>
            <a:off x="8370679" y="3243706"/>
            <a:ext cx="828136" cy="8281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E68955-F7C7-DE03-F63B-D9BDB4E0644E}"/>
              </a:ext>
            </a:extLst>
          </p:cNvPr>
          <p:cNvSpPr/>
          <p:nvPr/>
        </p:nvSpPr>
        <p:spPr>
          <a:xfrm>
            <a:off x="9192671" y="3243706"/>
            <a:ext cx="828136" cy="8281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15E098-6269-84FA-2188-DD8538EED586}"/>
              </a:ext>
            </a:extLst>
          </p:cNvPr>
          <p:cNvSpPr/>
          <p:nvPr/>
        </p:nvSpPr>
        <p:spPr>
          <a:xfrm>
            <a:off x="10010362" y="324370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942B75-C75C-F131-D7C9-2F23A4AA775E}"/>
              </a:ext>
            </a:extLst>
          </p:cNvPr>
          <p:cNvSpPr/>
          <p:nvPr/>
        </p:nvSpPr>
        <p:spPr>
          <a:xfrm>
            <a:off x="8370679" y="4071842"/>
            <a:ext cx="828136" cy="82813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-2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CC340D-7D79-EB2B-2BB4-9EB267B2E981}"/>
              </a:ext>
            </a:extLst>
          </p:cNvPr>
          <p:cNvSpPr/>
          <p:nvPr/>
        </p:nvSpPr>
        <p:spPr>
          <a:xfrm>
            <a:off x="9192671" y="4071842"/>
            <a:ext cx="828136" cy="8281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F4D1A-E973-AB13-C153-FC950CDB6302}"/>
              </a:ext>
            </a:extLst>
          </p:cNvPr>
          <p:cNvSpPr/>
          <p:nvPr/>
        </p:nvSpPr>
        <p:spPr>
          <a:xfrm>
            <a:off x="10010362" y="407184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816B84-1BEC-114A-FFB0-DC568BAB671B}"/>
              </a:ext>
            </a:extLst>
          </p:cNvPr>
          <p:cNvSpPr/>
          <p:nvPr/>
        </p:nvSpPr>
        <p:spPr>
          <a:xfrm>
            <a:off x="8370679" y="4899978"/>
            <a:ext cx="828136" cy="8281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-1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429DAC-950B-5FE7-6A89-DF58AEA8E387}"/>
              </a:ext>
            </a:extLst>
          </p:cNvPr>
          <p:cNvSpPr/>
          <p:nvPr/>
        </p:nvSpPr>
        <p:spPr>
          <a:xfrm>
            <a:off x="9199088" y="4899978"/>
            <a:ext cx="828136" cy="8281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843AA1-41EC-6299-4C53-37DB7E81BBF3}"/>
              </a:ext>
            </a:extLst>
          </p:cNvPr>
          <p:cNvSpPr/>
          <p:nvPr/>
        </p:nvSpPr>
        <p:spPr>
          <a:xfrm>
            <a:off x="10016779" y="489997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35" name="TextBox 11">
            <a:extLst>
              <a:ext uri="{FF2B5EF4-FFF2-40B4-BE49-F238E27FC236}">
                <a16:creationId xmlns:a16="http://schemas.microsoft.com/office/drawing/2014/main" id="{40294D62-ED46-C123-6F5C-0B2394711DA1}"/>
              </a:ext>
            </a:extLst>
          </p:cNvPr>
          <p:cNvSpPr txBox="1"/>
          <p:nvPr/>
        </p:nvSpPr>
        <p:spPr>
          <a:xfrm>
            <a:off x="8699662" y="5728114"/>
            <a:ext cx="181415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SG" dirty="0"/>
              <a:t>Sobel Kernel</a:t>
            </a:r>
            <a:endParaRPr lang="en-001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61BCBCD-B97B-E5DC-0C76-5C7FDFCF8EF2}"/>
              </a:ext>
            </a:extLst>
          </p:cNvPr>
          <p:cNvSpPr/>
          <p:nvPr/>
        </p:nvSpPr>
        <p:spPr>
          <a:xfrm>
            <a:off x="1306307" y="3914121"/>
            <a:ext cx="828136" cy="8281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73132CD-9B1B-BBD7-B4A4-9F9AABF88527}"/>
              </a:ext>
            </a:extLst>
          </p:cNvPr>
          <p:cNvSpPr/>
          <p:nvPr/>
        </p:nvSpPr>
        <p:spPr>
          <a:xfrm>
            <a:off x="2128299" y="3914121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8C08085-7A24-4CDD-EEAF-8FF37D5E1D1D}"/>
              </a:ext>
            </a:extLst>
          </p:cNvPr>
          <p:cNvSpPr/>
          <p:nvPr/>
        </p:nvSpPr>
        <p:spPr>
          <a:xfrm>
            <a:off x="2945990" y="3914121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ED813D6-8CB3-704F-8B23-B587D9FC3BE1}"/>
              </a:ext>
            </a:extLst>
          </p:cNvPr>
          <p:cNvSpPr/>
          <p:nvPr/>
        </p:nvSpPr>
        <p:spPr>
          <a:xfrm>
            <a:off x="1306307" y="4742257"/>
            <a:ext cx="828136" cy="8281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B3546C8-02F9-3107-E575-3CDA666097BF}"/>
              </a:ext>
            </a:extLst>
          </p:cNvPr>
          <p:cNvSpPr/>
          <p:nvPr/>
        </p:nvSpPr>
        <p:spPr>
          <a:xfrm>
            <a:off x="2128299" y="4742257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BDB0AE9-9C30-4C13-FF34-F30E0687B825}"/>
              </a:ext>
            </a:extLst>
          </p:cNvPr>
          <p:cNvSpPr/>
          <p:nvPr/>
        </p:nvSpPr>
        <p:spPr>
          <a:xfrm>
            <a:off x="2945990" y="4742257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8A05B94-FBC5-E331-DC82-524491E90322}"/>
              </a:ext>
            </a:extLst>
          </p:cNvPr>
          <p:cNvSpPr/>
          <p:nvPr/>
        </p:nvSpPr>
        <p:spPr>
          <a:xfrm>
            <a:off x="1306307" y="5570393"/>
            <a:ext cx="828136" cy="8281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D61F3FC-9D7E-E2B1-1E40-0511D3433CF8}"/>
              </a:ext>
            </a:extLst>
          </p:cNvPr>
          <p:cNvSpPr/>
          <p:nvPr/>
        </p:nvSpPr>
        <p:spPr>
          <a:xfrm>
            <a:off x="2124271" y="5570393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E29AF4C-E441-739A-6014-249BD8DB9FB5}"/>
              </a:ext>
            </a:extLst>
          </p:cNvPr>
          <p:cNvSpPr/>
          <p:nvPr/>
        </p:nvSpPr>
        <p:spPr>
          <a:xfrm>
            <a:off x="2941962" y="5570393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44D8344-249D-45F1-38C2-C5F5B9EED4B1}"/>
              </a:ext>
            </a:extLst>
          </p:cNvPr>
          <p:cNvSpPr/>
          <p:nvPr/>
        </p:nvSpPr>
        <p:spPr>
          <a:xfrm>
            <a:off x="4294584" y="3914121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97BEDD-2065-D707-4A55-FC003C5882A1}"/>
              </a:ext>
            </a:extLst>
          </p:cNvPr>
          <p:cNvSpPr/>
          <p:nvPr/>
        </p:nvSpPr>
        <p:spPr>
          <a:xfrm>
            <a:off x="5116576" y="3914121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B8AC4AC-607A-3E98-4170-8ADA269C3999}"/>
              </a:ext>
            </a:extLst>
          </p:cNvPr>
          <p:cNvSpPr/>
          <p:nvPr/>
        </p:nvSpPr>
        <p:spPr>
          <a:xfrm>
            <a:off x="5934267" y="3914121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502D72F-23A0-4747-85C9-D2C71F9F7EE6}"/>
              </a:ext>
            </a:extLst>
          </p:cNvPr>
          <p:cNvSpPr/>
          <p:nvPr/>
        </p:nvSpPr>
        <p:spPr>
          <a:xfrm>
            <a:off x="4294584" y="4742257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472366E-9A5C-67DC-1F1A-89A3ED578713}"/>
              </a:ext>
            </a:extLst>
          </p:cNvPr>
          <p:cNvSpPr/>
          <p:nvPr/>
        </p:nvSpPr>
        <p:spPr>
          <a:xfrm>
            <a:off x="5116576" y="4742257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03474B8-91DE-D012-DFB5-4761081B11E9}"/>
              </a:ext>
            </a:extLst>
          </p:cNvPr>
          <p:cNvSpPr/>
          <p:nvPr/>
        </p:nvSpPr>
        <p:spPr>
          <a:xfrm>
            <a:off x="5934267" y="4742257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B199527-E9FA-DBD0-0045-9BB25B6AB19E}"/>
              </a:ext>
            </a:extLst>
          </p:cNvPr>
          <p:cNvSpPr/>
          <p:nvPr/>
        </p:nvSpPr>
        <p:spPr>
          <a:xfrm>
            <a:off x="4294584" y="5570393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6D9110C-CB5E-4F6B-31F7-8110B43A3594}"/>
              </a:ext>
            </a:extLst>
          </p:cNvPr>
          <p:cNvSpPr/>
          <p:nvPr/>
        </p:nvSpPr>
        <p:spPr>
          <a:xfrm>
            <a:off x="5122993" y="5570393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5C5DE7C-5360-4538-06B6-BD38A165167D}"/>
              </a:ext>
            </a:extLst>
          </p:cNvPr>
          <p:cNvSpPr/>
          <p:nvPr/>
        </p:nvSpPr>
        <p:spPr>
          <a:xfrm>
            <a:off x="5940684" y="5570393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55" name="TextBox 11">
            <a:extLst>
              <a:ext uri="{FF2B5EF4-FFF2-40B4-BE49-F238E27FC236}">
                <a16:creationId xmlns:a16="http://schemas.microsoft.com/office/drawing/2014/main" id="{55E4F91F-9569-C4EE-D4AC-1EB7D017EF59}"/>
              </a:ext>
            </a:extLst>
          </p:cNvPr>
          <p:cNvSpPr txBox="1"/>
          <p:nvPr/>
        </p:nvSpPr>
        <p:spPr>
          <a:xfrm>
            <a:off x="1633004" y="6398529"/>
            <a:ext cx="181415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SG" dirty="0"/>
              <a:t>An Edge?</a:t>
            </a:r>
            <a:endParaRPr lang="en-001" dirty="0"/>
          </a:p>
        </p:txBody>
      </p:sp>
      <p:sp>
        <p:nvSpPr>
          <p:cNvPr id="56" name="TextBox 11">
            <a:extLst>
              <a:ext uri="{FF2B5EF4-FFF2-40B4-BE49-F238E27FC236}">
                <a16:creationId xmlns:a16="http://schemas.microsoft.com/office/drawing/2014/main" id="{F87747FD-9862-F813-D5C4-C51A742F4029}"/>
              </a:ext>
            </a:extLst>
          </p:cNvPr>
          <p:cNvSpPr txBox="1"/>
          <p:nvPr/>
        </p:nvSpPr>
        <p:spPr>
          <a:xfrm>
            <a:off x="4629984" y="6398529"/>
            <a:ext cx="181415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SG" dirty="0"/>
              <a:t>A Solid </a:t>
            </a:r>
            <a:r>
              <a:rPr lang="en-SG" dirty="0" err="1"/>
              <a:t>Color</a:t>
            </a:r>
            <a:r>
              <a:rPr lang="en-SG" dirty="0"/>
              <a:t>?</a:t>
            </a: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169936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35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/>
      <p:bldP spid="5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ACEB5-D373-98CB-01F8-502C9200A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91B140-C172-26C4-3820-75ADD341A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99DC15-1DD3-4B19-83E1-92D854AF59F1}" type="slidenum">
              <a:rPr lang="en-US" kern="0" smtClean="0">
                <a:solidFill>
                  <a:sysClr val="window" lastClr="FFFFFF"/>
                </a:solidFill>
              </a:rPr>
              <a:pPr>
                <a:defRPr/>
              </a:pPr>
              <a:t>45</a:t>
            </a:fld>
            <a:endParaRPr lang="en-US" kern="0" dirty="0">
              <a:solidFill>
                <a:sysClr val="window" lastClr="FFFFF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FA321F-C4C1-7629-B87C-0435E921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 dirty="0"/>
              <a:t>Image Classification With CNNS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FBFAE7-C634-68C2-1EB1-1377DD10D2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8643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611E4-5614-7AC3-83E6-E2D6F2999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FC4C4-9F12-D120-E6D4-2EA015345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Learnable Filters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3D092-5468-255B-E2F4-91FC3E4A4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33" y="1017714"/>
            <a:ext cx="5829471" cy="5430787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What if we were able to learn kernel weights instead of crafting them ourselves?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521987-591F-2024-220F-9E45D3A1D40A}"/>
              </a:ext>
            </a:extLst>
          </p:cNvPr>
          <p:cNvSpPr/>
          <p:nvPr/>
        </p:nvSpPr>
        <p:spPr>
          <a:xfrm>
            <a:off x="7735411" y="385003"/>
            <a:ext cx="828136" cy="8281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-1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A8A73B-FD7C-C64D-932F-E8C9E720C2DB}"/>
              </a:ext>
            </a:extLst>
          </p:cNvPr>
          <p:cNvSpPr/>
          <p:nvPr/>
        </p:nvSpPr>
        <p:spPr>
          <a:xfrm>
            <a:off x="8557403" y="385003"/>
            <a:ext cx="828136" cy="8281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6B2A20-CA26-984D-FE99-871B04668A48}"/>
              </a:ext>
            </a:extLst>
          </p:cNvPr>
          <p:cNvSpPr/>
          <p:nvPr/>
        </p:nvSpPr>
        <p:spPr>
          <a:xfrm>
            <a:off x="9375094" y="385003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893A42-85B0-F0D3-B9D9-95A4AA998829}"/>
              </a:ext>
            </a:extLst>
          </p:cNvPr>
          <p:cNvSpPr/>
          <p:nvPr/>
        </p:nvSpPr>
        <p:spPr>
          <a:xfrm>
            <a:off x="7735411" y="1213139"/>
            <a:ext cx="828136" cy="82813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-2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F09035-067E-5792-B9C6-8A6B36C90282}"/>
              </a:ext>
            </a:extLst>
          </p:cNvPr>
          <p:cNvSpPr/>
          <p:nvPr/>
        </p:nvSpPr>
        <p:spPr>
          <a:xfrm>
            <a:off x="8557403" y="1213139"/>
            <a:ext cx="828136" cy="8281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F0B95D-0794-FC67-F053-2D937D4F53E4}"/>
              </a:ext>
            </a:extLst>
          </p:cNvPr>
          <p:cNvSpPr/>
          <p:nvPr/>
        </p:nvSpPr>
        <p:spPr>
          <a:xfrm>
            <a:off x="9375094" y="1213139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B1FD57-A58D-BA48-A508-4D82FB06AA76}"/>
              </a:ext>
            </a:extLst>
          </p:cNvPr>
          <p:cNvSpPr/>
          <p:nvPr/>
        </p:nvSpPr>
        <p:spPr>
          <a:xfrm>
            <a:off x="7735411" y="2041275"/>
            <a:ext cx="828136" cy="8281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-1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9A597A-C280-20F5-80F4-07FF716C52A1}"/>
              </a:ext>
            </a:extLst>
          </p:cNvPr>
          <p:cNvSpPr/>
          <p:nvPr/>
        </p:nvSpPr>
        <p:spPr>
          <a:xfrm>
            <a:off x="8557403" y="2041275"/>
            <a:ext cx="828136" cy="8281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AC9D8E-4E25-1708-21EC-5FDD4D16438B}"/>
              </a:ext>
            </a:extLst>
          </p:cNvPr>
          <p:cNvSpPr/>
          <p:nvPr/>
        </p:nvSpPr>
        <p:spPr>
          <a:xfrm>
            <a:off x="9379395" y="2041275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5157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B38FE-0025-1E14-533F-E06ED6B8B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D8170-0011-FB32-4419-D06A599DE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Learnable Filters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A0EFC-9D2A-0331-F728-072297EAE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33" y="1017714"/>
            <a:ext cx="5829471" cy="5430787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What if we were able to learn kernel weights instead of crafting them ourselves?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E96C65-E656-CD14-9502-E28FF5AE4E43}"/>
              </a:ext>
            </a:extLst>
          </p:cNvPr>
          <p:cNvSpPr/>
          <p:nvPr/>
        </p:nvSpPr>
        <p:spPr>
          <a:xfrm>
            <a:off x="7735411" y="385003"/>
            <a:ext cx="828136" cy="82813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w</a:t>
            </a:r>
            <a:r>
              <a:rPr lang="en-SG" baseline="-25000" dirty="0"/>
              <a:t>0,0</a:t>
            </a:r>
            <a:endParaRPr lang="en-SG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923C89-5343-1147-6972-7DD396BE97B5}"/>
              </a:ext>
            </a:extLst>
          </p:cNvPr>
          <p:cNvSpPr/>
          <p:nvPr/>
        </p:nvSpPr>
        <p:spPr>
          <a:xfrm>
            <a:off x="8557403" y="385003"/>
            <a:ext cx="828136" cy="82813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w</a:t>
            </a:r>
            <a:r>
              <a:rPr lang="en-SG" baseline="-25000" dirty="0"/>
              <a:t>1,0</a:t>
            </a:r>
            <a:endParaRPr lang="en-SG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D2A40A-9E36-6047-CBF6-2F62BC7F4C8A}"/>
              </a:ext>
            </a:extLst>
          </p:cNvPr>
          <p:cNvSpPr/>
          <p:nvPr/>
        </p:nvSpPr>
        <p:spPr>
          <a:xfrm>
            <a:off x="9375094" y="385003"/>
            <a:ext cx="828136" cy="82813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w</a:t>
            </a:r>
            <a:r>
              <a:rPr lang="en-SG" baseline="-25000" dirty="0"/>
              <a:t>2,0</a:t>
            </a:r>
            <a:endParaRPr lang="en-SG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573153-F399-67A3-EBB6-0865EE2BC873}"/>
              </a:ext>
            </a:extLst>
          </p:cNvPr>
          <p:cNvSpPr/>
          <p:nvPr/>
        </p:nvSpPr>
        <p:spPr>
          <a:xfrm>
            <a:off x="7735411" y="1213139"/>
            <a:ext cx="828136" cy="82813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w</a:t>
            </a:r>
            <a:r>
              <a:rPr lang="en-SG" baseline="-25000" dirty="0"/>
              <a:t>0,1</a:t>
            </a:r>
            <a:endParaRPr lang="en-SG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6A0A53-C54D-3344-2873-772B06DA06BB}"/>
              </a:ext>
            </a:extLst>
          </p:cNvPr>
          <p:cNvSpPr/>
          <p:nvPr/>
        </p:nvSpPr>
        <p:spPr>
          <a:xfrm>
            <a:off x="8557403" y="1213139"/>
            <a:ext cx="828136" cy="82813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w</a:t>
            </a:r>
            <a:r>
              <a:rPr lang="en-SG" baseline="-25000" dirty="0"/>
              <a:t>1,1</a:t>
            </a:r>
            <a:endParaRPr lang="en-SG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A7CBD0-A2BE-33DC-05BF-3207228DF3C1}"/>
              </a:ext>
            </a:extLst>
          </p:cNvPr>
          <p:cNvSpPr/>
          <p:nvPr/>
        </p:nvSpPr>
        <p:spPr>
          <a:xfrm>
            <a:off x="9375094" y="1213139"/>
            <a:ext cx="828136" cy="82813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w</a:t>
            </a:r>
            <a:r>
              <a:rPr lang="en-SG" baseline="-25000" dirty="0"/>
              <a:t>2,1</a:t>
            </a:r>
            <a:endParaRPr lang="en-S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8C4D8C-33DC-0061-554E-0666DA167EE7}"/>
              </a:ext>
            </a:extLst>
          </p:cNvPr>
          <p:cNvSpPr/>
          <p:nvPr/>
        </p:nvSpPr>
        <p:spPr>
          <a:xfrm>
            <a:off x="7735411" y="2041275"/>
            <a:ext cx="828136" cy="82813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w</a:t>
            </a:r>
            <a:r>
              <a:rPr lang="en-SG" baseline="-25000" dirty="0"/>
              <a:t>0,2</a:t>
            </a:r>
            <a:endParaRPr lang="en-SG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914356-EE55-7F77-3EC2-9FA9CEFBDF19}"/>
              </a:ext>
            </a:extLst>
          </p:cNvPr>
          <p:cNvSpPr/>
          <p:nvPr/>
        </p:nvSpPr>
        <p:spPr>
          <a:xfrm>
            <a:off x="8557403" y="2041275"/>
            <a:ext cx="828136" cy="82813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w</a:t>
            </a:r>
            <a:r>
              <a:rPr lang="en-SG" baseline="-25000" dirty="0"/>
              <a:t>1,2</a:t>
            </a:r>
            <a:endParaRPr lang="en-SG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D658D1-2FCE-43DE-DC6E-4DB2E061BA02}"/>
              </a:ext>
            </a:extLst>
          </p:cNvPr>
          <p:cNvSpPr/>
          <p:nvPr/>
        </p:nvSpPr>
        <p:spPr>
          <a:xfrm>
            <a:off x="9379395" y="2041275"/>
            <a:ext cx="828136" cy="82813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w</a:t>
            </a:r>
            <a:r>
              <a:rPr lang="en-SG" baseline="-25000" dirty="0"/>
              <a:t>2,2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1213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AC4FA-E236-2263-CA85-C5AD53FE0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C6BA8-AFDD-8B14-01A0-67BBD6EBE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Learnable Filters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3D521-F5AB-D380-45DC-798B4011E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33" y="1017714"/>
            <a:ext cx="5829471" cy="5430787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What if we were able to learn kernel weights instead of crafting them ourselves?</a:t>
            </a:r>
          </a:p>
          <a:p>
            <a:r>
              <a:rPr lang="en-US" dirty="0">
                <a:cs typeface="Arial"/>
              </a:rPr>
              <a:t>This pattern, summing the multiplication of weights is the same thing that happens in a neural network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39E29D-952B-487F-2305-58C732C82B2F}"/>
              </a:ext>
            </a:extLst>
          </p:cNvPr>
          <p:cNvSpPr/>
          <p:nvPr/>
        </p:nvSpPr>
        <p:spPr>
          <a:xfrm>
            <a:off x="6998574" y="-935476"/>
            <a:ext cx="828136" cy="82813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w</a:t>
            </a:r>
            <a:r>
              <a:rPr lang="en-SG" baseline="-25000" dirty="0"/>
              <a:t>0,0</a:t>
            </a:r>
            <a:endParaRPr lang="en-SG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AA0F5D-7D86-0A14-04A0-3D3DCE0ED0DD}"/>
              </a:ext>
            </a:extLst>
          </p:cNvPr>
          <p:cNvSpPr/>
          <p:nvPr/>
        </p:nvSpPr>
        <p:spPr>
          <a:xfrm>
            <a:off x="7874964" y="-940842"/>
            <a:ext cx="828136" cy="82813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w</a:t>
            </a:r>
            <a:r>
              <a:rPr lang="en-SG" baseline="-25000" dirty="0"/>
              <a:t>1,0</a:t>
            </a:r>
            <a:endParaRPr lang="en-SG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B70E42-44E7-EE7D-8DD5-37EB1038E664}"/>
              </a:ext>
            </a:extLst>
          </p:cNvPr>
          <p:cNvSpPr/>
          <p:nvPr/>
        </p:nvSpPr>
        <p:spPr>
          <a:xfrm>
            <a:off x="8557672" y="518890"/>
            <a:ext cx="828136" cy="82813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w</a:t>
            </a:r>
            <a:r>
              <a:rPr lang="en-SG" baseline="-25000" dirty="0"/>
              <a:t>2,0</a:t>
            </a:r>
            <a:endParaRPr lang="en-SG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4876A7-53D0-4933-52D3-B4B95C27B5BE}"/>
              </a:ext>
            </a:extLst>
          </p:cNvPr>
          <p:cNvSpPr/>
          <p:nvPr/>
        </p:nvSpPr>
        <p:spPr>
          <a:xfrm>
            <a:off x="6135056" y="-935476"/>
            <a:ext cx="828136" cy="82813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w</a:t>
            </a:r>
            <a:r>
              <a:rPr lang="en-SG" baseline="-25000" dirty="0"/>
              <a:t>0,1</a:t>
            </a:r>
            <a:endParaRPr lang="en-SG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90A654-7C26-938A-05D2-46D5E022FFC9}"/>
              </a:ext>
            </a:extLst>
          </p:cNvPr>
          <p:cNvSpPr/>
          <p:nvPr/>
        </p:nvSpPr>
        <p:spPr>
          <a:xfrm>
            <a:off x="8557403" y="1542905"/>
            <a:ext cx="828136" cy="82813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w</a:t>
            </a:r>
            <a:r>
              <a:rPr lang="en-SG" baseline="-25000" dirty="0"/>
              <a:t>1,1</a:t>
            </a:r>
            <a:endParaRPr lang="en-SG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541673-F3FB-A3AA-9F59-EDB92125F9F8}"/>
              </a:ext>
            </a:extLst>
          </p:cNvPr>
          <p:cNvSpPr/>
          <p:nvPr/>
        </p:nvSpPr>
        <p:spPr>
          <a:xfrm>
            <a:off x="8557403" y="2572816"/>
            <a:ext cx="828136" cy="82813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w</a:t>
            </a:r>
            <a:r>
              <a:rPr lang="en-SG" baseline="-25000" dirty="0"/>
              <a:t>2,1</a:t>
            </a:r>
            <a:endParaRPr lang="en-S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A469E9-AC41-4D55-CA81-2D7348D73D41}"/>
              </a:ext>
            </a:extLst>
          </p:cNvPr>
          <p:cNvSpPr/>
          <p:nvPr/>
        </p:nvSpPr>
        <p:spPr>
          <a:xfrm>
            <a:off x="8557403" y="3596831"/>
            <a:ext cx="828136" cy="82813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w</a:t>
            </a:r>
            <a:r>
              <a:rPr lang="en-SG" baseline="-25000" dirty="0"/>
              <a:t>0,2</a:t>
            </a:r>
            <a:endParaRPr lang="en-SG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8F04B8-A9CA-D0E7-0783-4B4041945100}"/>
              </a:ext>
            </a:extLst>
          </p:cNvPr>
          <p:cNvSpPr/>
          <p:nvPr/>
        </p:nvSpPr>
        <p:spPr>
          <a:xfrm>
            <a:off x="8557403" y="4620846"/>
            <a:ext cx="828136" cy="82813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w</a:t>
            </a:r>
            <a:r>
              <a:rPr lang="en-SG" baseline="-25000" dirty="0"/>
              <a:t>1,2</a:t>
            </a:r>
            <a:endParaRPr lang="en-SG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1FC3E3-78F5-179E-D14E-83F5EE6B3403}"/>
              </a:ext>
            </a:extLst>
          </p:cNvPr>
          <p:cNvSpPr/>
          <p:nvPr/>
        </p:nvSpPr>
        <p:spPr>
          <a:xfrm>
            <a:off x="8550299" y="5644861"/>
            <a:ext cx="828136" cy="82813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w</a:t>
            </a:r>
            <a:r>
              <a:rPr lang="en-SG" baseline="-25000" dirty="0"/>
              <a:t>2,2</a:t>
            </a:r>
            <a:endParaRPr lang="en-S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27B8B0-A6C3-7B8C-0E9C-74E751483C33}"/>
              </a:ext>
            </a:extLst>
          </p:cNvPr>
          <p:cNvSpPr/>
          <p:nvPr/>
        </p:nvSpPr>
        <p:spPr>
          <a:xfrm>
            <a:off x="6584506" y="518890"/>
            <a:ext cx="828136" cy="82813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x</a:t>
            </a:r>
            <a:r>
              <a:rPr lang="en-SG" baseline="-25000" dirty="0"/>
              <a:t>2,0</a:t>
            </a:r>
            <a:endParaRPr lang="en-S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D50C6C-58D9-F50B-0BAF-731B3B489ACF}"/>
              </a:ext>
            </a:extLst>
          </p:cNvPr>
          <p:cNvSpPr/>
          <p:nvPr/>
        </p:nvSpPr>
        <p:spPr>
          <a:xfrm>
            <a:off x="6584237" y="1542905"/>
            <a:ext cx="828136" cy="82813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x</a:t>
            </a:r>
            <a:r>
              <a:rPr lang="en-SG" baseline="-25000" dirty="0"/>
              <a:t>1,1</a:t>
            </a:r>
            <a:endParaRPr lang="en-SG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A68CF7-D75A-DC5E-A256-67B6FCDAF6BE}"/>
              </a:ext>
            </a:extLst>
          </p:cNvPr>
          <p:cNvSpPr/>
          <p:nvPr/>
        </p:nvSpPr>
        <p:spPr>
          <a:xfrm>
            <a:off x="6584237" y="2572816"/>
            <a:ext cx="828136" cy="82813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x</a:t>
            </a:r>
            <a:r>
              <a:rPr lang="en-SG" baseline="-25000" dirty="0"/>
              <a:t>2,1</a:t>
            </a:r>
            <a:endParaRPr lang="en-SG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CD80BB-3894-61FD-D126-3213927253A2}"/>
              </a:ext>
            </a:extLst>
          </p:cNvPr>
          <p:cNvSpPr/>
          <p:nvPr/>
        </p:nvSpPr>
        <p:spPr>
          <a:xfrm>
            <a:off x="6584237" y="3596831"/>
            <a:ext cx="828136" cy="82813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x</a:t>
            </a:r>
            <a:r>
              <a:rPr lang="en-SG" baseline="-25000" dirty="0"/>
              <a:t>0,2</a:t>
            </a:r>
            <a:endParaRPr lang="en-SG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28E75F-3966-EA9C-7B08-EBE3FF904D82}"/>
              </a:ext>
            </a:extLst>
          </p:cNvPr>
          <p:cNvSpPr/>
          <p:nvPr/>
        </p:nvSpPr>
        <p:spPr>
          <a:xfrm>
            <a:off x="6584237" y="4620846"/>
            <a:ext cx="828136" cy="82813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x</a:t>
            </a:r>
            <a:r>
              <a:rPr lang="en-SG" baseline="-25000" dirty="0"/>
              <a:t>1,2</a:t>
            </a:r>
            <a:endParaRPr lang="en-SG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98EF83-87E3-F947-BE0B-58CEDA5C520F}"/>
              </a:ext>
            </a:extLst>
          </p:cNvPr>
          <p:cNvSpPr/>
          <p:nvPr/>
        </p:nvSpPr>
        <p:spPr>
          <a:xfrm>
            <a:off x="6577133" y="5644861"/>
            <a:ext cx="828136" cy="82813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x</a:t>
            </a:r>
            <a:r>
              <a:rPr lang="en-SG" baseline="-25000" dirty="0"/>
              <a:t>2,2</a:t>
            </a:r>
            <a:endParaRPr lang="en-SG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2229F71-1478-D272-16D5-CF3938170045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7412642" y="932958"/>
            <a:ext cx="11450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B58CABA-63AC-2D64-DD9F-AD626426DD93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7412373" y="1956973"/>
            <a:ext cx="11450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5143927-4F3A-F115-09C4-7672D9E8AFC0}"/>
              </a:ext>
            </a:extLst>
          </p:cNvPr>
          <p:cNvCxnSpPr>
            <a:stCxn id="15" idx="3"/>
            <a:endCxn id="11" idx="1"/>
          </p:cNvCxnSpPr>
          <p:nvPr/>
        </p:nvCxnSpPr>
        <p:spPr>
          <a:xfrm>
            <a:off x="7412373" y="2986884"/>
            <a:ext cx="11450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9A8144-DC6B-D030-5CA9-AD936ECDA3D4}"/>
              </a:ext>
            </a:extLst>
          </p:cNvPr>
          <p:cNvCxnSpPr>
            <a:stCxn id="16" idx="3"/>
            <a:endCxn id="12" idx="1"/>
          </p:cNvCxnSpPr>
          <p:nvPr/>
        </p:nvCxnSpPr>
        <p:spPr>
          <a:xfrm>
            <a:off x="7412373" y="4010899"/>
            <a:ext cx="11450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4B4EC0D-6A7E-0DC6-BD83-32B48753F7B7}"/>
              </a:ext>
            </a:extLst>
          </p:cNvPr>
          <p:cNvCxnSpPr>
            <a:stCxn id="17" idx="3"/>
            <a:endCxn id="13" idx="1"/>
          </p:cNvCxnSpPr>
          <p:nvPr/>
        </p:nvCxnSpPr>
        <p:spPr>
          <a:xfrm>
            <a:off x="7412373" y="5034914"/>
            <a:ext cx="11450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9D11F52-F8C4-DE96-7598-E24CA36CAD9D}"/>
              </a:ext>
            </a:extLst>
          </p:cNvPr>
          <p:cNvCxnSpPr>
            <a:stCxn id="18" idx="3"/>
            <a:endCxn id="14" idx="1"/>
          </p:cNvCxnSpPr>
          <p:nvPr/>
        </p:nvCxnSpPr>
        <p:spPr>
          <a:xfrm>
            <a:off x="7405269" y="6058929"/>
            <a:ext cx="11450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32A7610-3B1A-5521-5C9E-C704E8EA2161}"/>
              </a:ext>
            </a:extLst>
          </p:cNvPr>
          <p:cNvCxnSpPr>
            <a:cxnSpLocks/>
            <a:stCxn id="8" idx="3"/>
            <a:endCxn id="44" idx="2"/>
          </p:cNvCxnSpPr>
          <p:nvPr/>
        </p:nvCxnSpPr>
        <p:spPr>
          <a:xfrm>
            <a:off x="9385808" y="932958"/>
            <a:ext cx="1792340" cy="24960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ED54A73-2A34-6743-02FA-9E4FE566976C}"/>
              </a:ext>
            </a:extLst>
          </p:cNvPr>
          <p:cNvCxnSpPr>
            <a:cxnSpLocks/>
            <a:stCxn id="10" idx="3"/>
            <a:endCxn id="44" idx="2"/>
          </p:cNvCxnSpPr>
          <p:nvPr/>
        </p:nvCxnSpPr>
        <p:spPr>
          <a:xfrm>
            <a:off x="9385539" y="1956973"/>
            <a:ext cx="1792609" cy="14720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28A8D30-4985-B1F1-DC5D-72BFA94933A1}"/>
              </a:ext>
            </a:extLst>
          </p:cNvPr>
          <p:cNvCxnSpPr>
            <a:cxnSpLocks/>
            <a:stCxn id="11" idx="3"/>
            <a:endCxn id="44" idx="2"/>
          </p:cNvCxnSpPr>
          <p:nvPr/>
        </p:nvCxnSpPr>
        <p:spPr>
          <a:xfrm>
            <a:off x="9385539" y="2986884"/>
            <a:ext cx="1792609" cy="4421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39BA533-D74E-B211-6B56-A4C4B62EBA88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9385539" y="3429000"/>
            <a:ext cx="1785505" cy="5818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114332A-1CA5-6E74-E2AA-3DADC1EEB71C}"/>
              </a:ext>
            </a:extLst>
          </p:cNvPr>
          <p:cNvCxnSpPr>
            <a:cxnSpLocks/>
            <a:stCxn id="13" idx="3"/>
            <a:endCxn id="44" idx="2"/>
          </p:cNvCxnSpPr>
          <p:nvPr/>
        </p:nvCxnSpPr>
        <p:spPr>
          <a:xfrm flipV="1">
            <a:off x="9385539" y="3429000"/>
            <a:ext cx="1792609" cy="16059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BFF13F3-6F70-4CA1-1EA5-1343B8C142E9}"/>
              </a:ext>
            </a:extLst>
          </p:cNvPr>
          <p:cNvCxnSpPr>
            <a:cxnSpLocks/>
            <a:stCxn id="14" idx="3"/>
            <a:endCxn id="44" idx="2"/>
          </p:cNvCxnSpPr>
          <p:nvPr/>
        </p:nvCxnSpPr>
        <p:spPr>
          <a:xfrm flipV="1">
            <a:off x="9378435" y="3429000"/>
            <a:ext cx="1799713" cy="26299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B335BD5-996A-FE56-C6D5-83F8AB607FFE}"/>
              </a:ext>
            </a:extLst>
          </p:cNvPr>
          <p:cNvSpPr/>
          <p:nvPr/>
        </p:nvSpPr>
        <p:spPr>
          <a:xfrm>
            <a:off x="11178148" y="3014932"/>
            <a:ext cx="828136" cy="82813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5400" dirty="0"/>
              <a:t>Σ</a:t>
            </a:r>
            <a:endParaRPr lang="en-SG" sz="1800" dirty="0"/>
          </a:p>
        </p:txBody>
      </p:sp>
    </p:spTree>
    <p:extLst>
      <p:ext uri="{BB962C8B-B14F-4D97-AF65-F5344CB8AC3E}">
        <p14:creationId xmlns:p14="http://schemas.microsoft.com/office/powerpoint/2010/main" val="3720629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2C32E-A87E-D6EB-D7E7-E9470F09C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FB6BD-1C4B-286F-8BBB-FAF928A74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Learnable Filters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14EAB-C33B-BF3D-C420-EE9684F2A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33" y="1017714"/>
            <a:ext cx="5829471" cy="5430787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What if we were able to learn kernel weights instead of crafting them ourselves?</a:t>
            </a:r>
          </a:p>
          <a:p>
            <a:r>
              <a:rPr lang="en-US" dirty="0">
                <a:cs typeface="Arial"/>
              </a:rPr>
              <a:t>This pattern, summing the multiplication of weights is the same thing that happens in a neural network</a:t>
            </a:r>
          </a:p>
          <a:p>
            <a:r>
              <a:rPr lang="en-US" dirty="0">
                <a:cs typeface="Arial"/>
              </a:rPr>
              <a:t>Not just limited to three color channels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1A74DB-EE9C-1752-A6CF-AFD82097EE4E}"/>
              </a:ext>
            </a:extLst>
          </p:cNvPr>
          <p:cNvSpPr/>
          <p:nvPr/>
        </p:nvSpPr>
        <p:spPr>
          <a:xfrm>
            <a:off x="6998574" y="-935476"/>
            <a:ext cx="828136" cy="82813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w</a:t>
            </a:r>
            <a:r>
              <a:rPr lang="en-SG" baseline="-25000" dirty="0"/>
              <a:t>0,0</a:t>
            </a:r>
            <a:endParaRPr lang="en-SG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68FCDE-7C52-A508-EFFB-A91B58E41E01}"/>
              </a:ext>
            </a:extLst>
          </p:cNvPr>
          <p:cNvSpPr/>
          <p:nvPr/>
        </p:nvSpPr>
        <p:spPr>
          <a:xfrm>
            <a:off x="7874964" y="-940842"/>
            <a:ext cx="828136" cy="82813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w</a:t>
            </a:r>
            <a:r>
              <a:rPr lang="en-SG" baseline="-25000" dirty="0"/>
              <a:t>1,0</a:t>
            </a:r>
            <a:endParaRPr lang="en-SG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83103B-4165-E95D-05F8-AAD9BB2B9B92}"/>
              </a:ext>
            </a:extLst>
          </p:cNvPr>
          <p:cNvSpPr/>
          <p:nvPr/>
        </p:nvSpPr>
        <p:spPr>
          <a:xfrm>
            <a:off x="8557672" y="518890"/>
            <a:ext cx="828136" cy="82813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w</a:t>
            </a:r>
            <a:r>
              <a:rPr lang="en-SG" baseline="-25000" dirty="0"/>
              <a:t>2,0</a:t>
            </a:r>
            <a:endParaRPr lang="en-SG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B7BC61-1DD6-D4EA-C671-AD49416984CB}"/>
              </a:ext>
            </a:extLst>
          </p:cNvPr>
          <p:cNvSpPr/>
          <p:nvPr/>
        </p:nvSpPr>
        <p:spPr>
          <a:xfrm>
            <a:off x="6135056" y="-935476"/>
            <a:ext cx="828136" cy="82813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w</a:t>
            </a:r>
            <a:r>
              <a:rPr lang="en-SG" baseline="-25000" dirty="0"/>
              <a:t>0,1</a:t>
            </a:r>
            <a:endParaRPr lang="en-SG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BE7DC8-34D4-82FA-5CC7-FBCE0D7A50D7}"/>
              </a:ext>
            </a:extLst>
          </p:cNvPr>
          <p:cNvSpPr/>
          <p:nvPr/>
        </p:nvSpPr>
        <p:spPr>
          <a:xfrm>
            <a:off x="8557403" y="1542905"/>
            <a:ext cx="828136" cy="82813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w</a:t>
            </a:r>
            <a:r>
              <a:rPr lang="en-SG" baseline="-25000" dirty="0"/>
              <a:t>1,1</a:t>
            </a:r>
            <a:endParaRPr lang="en-SG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3E296A-F95E-1809-79E1-90C5E2345BC1}"/>
              </a:ext>
            </a:extLst>
          </p:cNvPr>
          <p:cNvSpPr/>
          <p:nvPr/>
        </p:nvSpPr>
        <p:spPr>
          <a:xfrm>
            <a:off x="8557403" y="2572816"/>
            <a:ext cx="828136" cy="82813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w</a:t>
            </a:r>
            <a:r>
              <a:rPr lang="en-SG" baseline="-25000" dirty="0"/>
              <a:t>2,1</a:t>
            </a:r>
            <a:endParaRPr lang="en-S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823633-7147-3B80-E868-AC62DBE818E8}"/>
              </a:ext>
            </a:extLst>
          </p:cNvPr>
          <p:cNvSpPr/>
          <p:nvPr/>
        </p:nvSpPr>
        <p:spPr>
          <a:xfrm>
            <a:off x="8557403" y="3596831"/>
            <a:ext cx="828136" cy="82813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w</a:t>
            </a:r>
            <a:r>
              <a:rPr lang="en-SG" baseline="-25000" dirty="0"/>
              <a:t>0,2</a:t>
            </a:r>
            <a:endParaRPr lang="en-SG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6DC8BF-414D-06FD-F00B-38A4BFF886E1}"/>
              </a:ext>
            </a:extLst>
          </p:cNvPr>
          <p:cNvSpPr/>
          <p:nvPr/>
        </p:nvSpPr>
        <p:spPr>
          <a:xfrm>
            <a:off x="8557403" y="4620846"/>
            <a:ext cx="828136" cy="82813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w</a:t>
            </a:r>
            <a:r>
              <a:rPr lang="en-SG" baseline="-25000" dirty="0"/>
              <a:t>1,2</a:t>
            </a:r>
            <a:endParaRPr lang="en-SG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CE75FF-5F47-7124-E980-F3A02A59D7FF}"/>
              </a:ext>
            </a:extLst>
          </p:cNvPr>
          <p:cNvSpPr/>
          <p:nvPr/>
        </p:nvSpPr>
        <p:spPr>
          <a:xfrm>
            <a:off x="8550299" y="5644861"/>
            <a:ext cx="828136" cy="82813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w</a:t>
            </a:r>
            <a:r>
              <a:rPr lang="en-SG" baseline="-25000" dirty="0"/>
              <a:t>2,2</a:t>
            </a:r>
            <a:endParaRPr lang="en-S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542CA0-DF78-DEED-DD9C-9D87A683122B}"/>
              </a:ext>
            </a:extLst>
          </p:cNvPr>
          <p:cNvSpPr/>
          <p:nvPr/>
        </p:nvSpPr>
        <p:spPr>
          <a:xfrm>
            <a:off x="6584506" y="518890"/>
            <a:ext cx="828136" cy="82813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x</a:t>
            </a:r>
            <a:r>
              <a:rPr lang="en-SG" baseline="-25000" dirty="0"/>
              <a:t>2,0</a:t>
            </a:r>
            <a:endParaRPr lang="en-S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8B30D6-DCB5-8DC9-697C-1B87C85C90A9}"/>
              </a:ext>
            </a:extLst>
          </p:cNvPr>
          <p:cNvSpPr/>
          <p:nvPr/>
        </p:nvSpPr>
        <p:spPr>
          <a:xfrm>
            <a:off x="6584237" y="1542905"/>
            <a:ext cx="828136" cy="82813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x</a:t>
            </a:r>
            <a:r>
              <a:rPr lang="en-SG" baseline="-25000" dirty="0"/>
              <a:t>1,1</a:t>
            </a:r>
            <a:endParaRPr lang="en-SG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B0539C-5BA3-162B-A776-49D13BBF39AA}"/>
              </a:ext>
            </a:extLst>
          </p:cNvPr>
          <p:cNvSpPr/>
          <p:nvPr/>
        </p:nvSpPr>
        <p:spPr>
          <a:xfrm>
            <a:off x="6584237" y="2572816"/>
            <a:ext cx="828136" cy="82813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x</a:t>
            </a:r>
            <a:r>
              <a:rPr lang="en-SG" baseline="-25000" dirty="0"/>
              <a:t>2,1</a:t>
            </a:r>
            <a:endParaRPr lang="en-SG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BE74FB-2376-2462-6B10-74EE8FF12821}"/>
              </a:ext>
            </a:extLst>
          </p:cNvPr>
          <p:cNvSpPr/>
          <p:nvPr/>
        </p:nvSpPr>
        <p:spPr>
          <a:xfrm>
            <a:off x="6584237" y="3596831"/>
            <a:ext cx="828136" cy="82813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x</a:t>
            </a:r>
            <a:r>
              <a:rPr lang="en-SG" baseline="-25000" dirty="0"/>
              <a:t>0,2</a:t>
            </a:r>
            <a:endParaRPr lang="en-SG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B4FA28-1D31-B634-3345-75C2A905EFA7}"/>
              </a:ext>
            </a:extLst>
          </p:cNvPr>
          <p:cNvSpPr/>
          <p:nvPr/>
        </p:nvSpPr>
        <p:spPr>
          <a:xfrm>
            <a:off x="6584237" y="4620846"/>
            <a:ext cx="828136" cy="82813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x</a:t>
            </a:r>
            <a:r>
              <a:rPr lang="en-SG" baseline="-25000" dirty="0"/>
              <a:t>1,2</a:t>
            </a:r>
            <a:endParaRPr lang="en-SG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BFFE11-925C-32C0-0177-5E92F69ACBBB}"/>
              </a:ext>
            </a:extLst>
          </p:cNvPr>
          <p:cNvSpPr/>
          <p:nvPr/>
        </p:nvSpPr>
        <p:spPr>
          <a:xfrm>
            <a:off x="6577133" y="5644861"/>
            <a:ext cx="828136" cy="82813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x</a:t>
            </a:r>
            <a:r>
              <a:rPr lang="en-SG" baseline="-25000" dirty="0"/>
              <a:t>2,2</a:t>
            </a:r>
            <a:endParaRPr lang="en-SG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F5215EF-190C-99D5-6888-4AA6F89123EC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7412642" y="932958"/>
            <a:ext cx="11450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930F7D4-9124-3560-8F64-AF76A9723E2A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7412373" y="1956973"/>
            <a:ext cx="11450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0A4BAA-F9B2-8A77-497A-0AA01BDDF067}"/>
              </a:ext>
            </a:extLst>
          </p:cNvPr>
          <p:cNvCxnSpPr>
            <a:stCxn id="15" idx="3"/>
            <a:endCxn id="11" idx="1"/>
          </p:cNvCxnSpPr>
          <p:nvPr/>
        </p:nvCxnSpPr>
        <p:spPr>
          <a:xfrm>
            <a:off x="7412373" y="2986884"/>
            <a:ext cx="11450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FA3656F-D643-82BF-42EA-1C159C0FD398}"/>
              </a:ext>
            </a:extLst>
          </p:cNvPr>
          <p:cNvCxnSpPr>
            <a:stCxn id="16" idx="3"/>
            <a:endCxn id="12" idx="1"/>
          </p:cNvCxnSpPr>
          <p:nvPr/>
        </p:nvCxnSpPr>
        <p:spPr>
          <a:xfrm>
            <a:off x="7412373" y="4010899"/>
            <a:ext cx="11450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37153E2-3ADE-38EB-25D7-67D1DA030DA8}"/>
              </a:ext>
            </a:extLst>
          </p:cNvPr>
          <p:cNvCxnSpPr>
            <a:stCxn id="17" idx="3"/>
            <a:endCxn id="13" idx="1"/>
          </p:cNvCxnSpPr>
          <p:nvPr/>
        </p:nvCxnSpPr>
        <p:spPr>
          <a:xfrm>
            <a:off x="7412373" y="5034914"/>
            <a:ext cx="11450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4D837C7-054E-07F6-2DF3-DEE76363783A}"/>
              </a:ext>
            </a:extLst>
          </p:cNvPr>
          <p:cNvCxnSpPr>
            <a:stCxn id="18" idx="3"/>
            <a:endCxn id="14" idx="1"/>
          </p:cNvCxnSpPr>
          <p:nvPr/>
        </p:nvCxnSpPr>
        <p:spPr>
          <a:xfrm>
            <a:off x="7405269" y="6058929"/>
            <a:ext cx="11450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B96A53A-DF8C-91E3-D05E-FA57DB7F46BB}"/>
              </a:ext>
            </a:extLst>
          </p:cNvPr>
          <p:cNvCxnSpPr>
            <a:cxnSpLocks/>
            <a:stCxn id="8" idx="3"/>
            <a:endCxn id="44" idx="2"/>
          </p:cNvCxnSpPr>
          <p:nvPr/>
        </p:nvCxnSpPr>
        <p:spPr>
          <a:xfrm>
            <a:off x="9385808" y="932958"/>
            <a:ext cx="1792340" cy="24960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544048C-B90D-342B-CCD6-4FD76DB44D47}"/>
              </a:ext>
            </a:extLst>
          </p:cNvPr>
          <p:cNvCxnSpPr>
            <a:cxnSpLocks/>
            <a:stCxn id="10" idx="3"/>
            <a:endCxn id="44" idx="2"/>
          </p:cNvCxnSpPr>
          <p:nvPr/>
        </p:nvCxnSpPr>
        <p:spPr>
          <a:xfrm>
            <a:off x="9385539" y="1956973"/>
            <a:ext cx="1792609" cy="14720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2DD24B7-ADEE-BFE1-EA9A-1F24BBFA0C7C}"/>
              </a:ext>
            </a:extLst>
          </p:cNvPr>
          <p:cNvCxnSpPr>
            <a:cxnSpLocks/>
            <a:stCxn id="11" idx="3"/>
            <a:endCxn id="44" idx="2"/>
          </p:cNvCxnSpPr>
          <p:nvPr/>
        </p:nvCxnSpPr>
        <p:spPr>
          <a:xfrm>
            <a:off x="9385539" y="2986884"/>
            <a:ext cx="1792609" cy="4421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6040C6F-4CA2-8311-E9C1-3A6207D903AD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9385539" y="3429000"/>
            <a:ext cx="1785505" cy="5818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25918F9-6022-1894-902B-032CCC2CE121}"/>
              </a:ext>
            </a:extLst>
          </p:cNvPr>
          <p:cNvCxnSpPr>
            <a:cxnSpLocks/>
            <a:stCxn id="13" idx="3"/>
            <a:endCxn id="44" idx="2"/>
          </p:cNvCxnSpPr>
          <p:nvPr/>
        </p:nvCxnSpPr>
        <p:spPr>
          <a:xfrm flipV="1">
            <a:off x="9385539" y="3429000"/>
            <a:ext cx="1792609" cy="16059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14CB184-F8BE-A971-DB51-519B0BD6191E}"/>
              </a:ext>
            </a:extLst>
          </p:cNvPr>
          <p:cNvCxnSpPr>
            <a:cxnSpLocks/>
            <a:stCxn id="14" idx="3"/>
            <a:endCxn id="44" idx="2"/>
          </p:cNvCxnSpPr>
          <p:nvPr/>
        </p:nvCxnSpPr>
        <p:spPr>
          <a:xfrm flipV="1">
            <a:off x="9378435" y="3429000"/>
            <a:ext cx="1799713" cy="26299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66E4BCD8-5195-463E-9D30-D7CF667133FF}"/>
              </a:ext>
            </a:extLst>
          </p:cNvPr>
          <p:cNvSpPr/>
          <p:nvPr/>
        </p:nvSpPr>
        <p:spPr>
          <a:xfrm>
            <a:off x="11178148" y="3014932"/>
            <a:ext cx="828136" cy="82813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5400" dirty="0"/>
              <a:t>Σ</a:t>
            </a:r>
            <a:endParaRPr lang="en-SG" sz="1800" dirty="0"/>
          </a:p>
        </p:txBody>
      </p:sp>
      <p:pic>
        <p:nvPicPr>
          <p:cNvPr id="2050" name="Picture 2" descr="Martin-Gorner-RGB-conv-animation">
            <a:extLst>
              <a:ext uri="{FF2B5EF4-FFF2-40B4-BE49-F238E27FC236}">
                <a16:creationId xmlns:a16="http://schemas.microsoft.com/office/drawing/2014/main" id="{32746DCE-2672-28BE-EDD0-A0B91D1B7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624" y="3904179"/>
            <a:ext cx="3691116" cy="2642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1">
            <a:extLst>
              <a:ext uri="{FF2B5EF4-FFF2-40B4-BE49-F238E27FC236}">
                <a16:creationId xmlns:a16="http://schemas.microsoft.com/office/drawing/2014/main" id="{1BF52A38-2507-4208-C1BA-6277ECEE6511}"/>
              </a:ext>
            </a:extLst>
          </p:cNvPr>
          <p:cNvSpPr txBox="1"/>
          <p:nvPr/>
        </p:nvSpPr>
        <p:spPr>
          <a:xfrm>
            <a:off x="339733" y="6488668"/>
            <a:ext cx="569187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SG" sz="1600" dirty="0"/>
              <a:t>[3] M. </a:t>
            </a:r>
            <a:r>
              <a:rPr lang="en-SG" sz="1600" dirty="0" err="1"/>
              <a:t>Görner</a:t>
            </a:r>
            <a:r>
              <a:rPr lang="en-SG" sz="1600" dirty="0"/>
              <a:t>, </a:t>
            </a:r>
            <a:r>
              <a:rPr lang="en-SG" sz="1600" dirty="0">
                <a:hlinkClick r:id="rId3"/>
              </a:rPr>
              <a:t>2D Conv with 3D Inputs</a:t>
            </a:r>
            <a:r>
              <a:rPr lang="en-SG" sz="1600" dirty="0"/>
              <a:t>, 2017</a:t>
            </a:r>
            <a:endParaRPr lang="en-001" sz="1600" dirty="0"/>
          </a:p>
        </p:txBody>
      </p:sp>
    </p:spTree>
    <p:extLst>
      <p:ext uri="{BB962C8B-B14F-4D97-AF65-F5344CB8AC3E}">
        <p14:creationId xmlns:p14="http://schemas.microsoft.com/office/powerpoint/2010/main" val="369703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402A86-088A-5EC7-E6F8-0B5555EE0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99DC15-1DD3-4B19-83E1-92D854AF59F1}" type="slidenum">
              <a:rPr lang="en-US" kern="0" smtClean="0">
                <a:solidFill>
                  <a:sysClr val="window" lastClr="FFFFFF"/>
                </a:solidFill>
              </a:rPr>
              <a:pPr>
                <a:defRPr/>
              </a:pPr>
              <a:t>5</a:t>
            </a:fld>
            <a:endParaRPr lang="en-US" kern="0" dirty="0">
              <a:solidFill>
                <a:sysClr val="window" lastClr="FFFFF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F40E81-8BAE-F974-6447-3A03A2499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 dirty="0"/>
              <a:t>Introduction To Convolution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9BA0BF-B8A3-FFA6-E025-5B1139CB83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1738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49F83-F6D4-7CF6-999A-8D0F6DE1F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87331-05B9-577A-9043-D0F6A40A3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Padding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7A9E3-556A-AFA6-E642-C8E620CBA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33" y="1017714"/>
            <a:ext cx="5829471" cy="5430787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Arial"/>
                <a:hlinkClick r:id="rId2"/>
              </a:rPr>
              <a:t>https://ezyang.github.io/convolution-visualizer/</a:t>
            </a:r>
            <a:endParaRPr lang="en-US" dirty="0">
              <a:cs typeface="Arial"/>
            </a:endParaRPr>
          </a:p>
          <a:p>
            <a:r>
              <a:rPr lang="en-US" dirty="0">
                <a:cs typeface="Arial"/>
              </a:rPr>
              <a:t>Reasons to pad:</a:t>
            </a:r>
          </a:p>
          <a:p>
            <a:pPr lvl="1"/>
            <a:r>
              <a:rPr lang="en-US" dirty="0">
                <a:cs typeface="Arial"/>
              </a:rPr>
              <a:t>Information loss at edges of image</a:t>
            </a:r>
          </a:p>
          <a:p>
            <a:pPr lvl="1"/>
            <a:r>
              <a:rPr lang="en-US" dirty="0">
                <a:cs typeface="Arial"/>
              </a:rPr>
              <a:t>Need to match output dimensions</a:t>
            </a:r>
          </a:p>
          <a:p>
            <a:r>
              <a:rPr lang="en-US" dirty="0">
                <a:cs typeface="Arial"/>
              </a:rPr>
              <a:t>Types of padding:</a:t>
            </a:r>
          </a:p>
          <a:p>
            <a:pPr lvl="1"/>
            <a:r>
              <a:rPr lang="en-US" dirty="0">
                <a:cs typeface="Arial"/>
              </a:rPr>
              <a:t>0’s</a:t>
            </a:r>
          </a:p>
          <a:p>
            <a:pPr lvl="1"/>
            <a:r>
              <a:rPr lang="en-US" dirty="0">
                <a:cs typeface="Arial"/>
              </a:rPr>
              <a:t>1’s</a:t>
            </a:r>
          </a:p>
          <a:p>
            <a:pPr lvl="1"/>
            <a:r>
              <a:rPr lang="en-US" dirty="0">
                <a:cs typeface="Arial"/>
              </a:rPr>
              <a:t>Reflective</a:t>
            </a:r>
          </a:p>
        </p:txBody>
      </p:sp>
    </p:spTree>
    <p:extLst>
      <p:ext uri="{BB962C8B-B14F-4D97-AF65-F5344CB8AC3E}">
        <p14:creationId xmlns:p14="http://schemas.microsoft.com/office/powerpoint/2010/main" val="120315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6D25A-B4F6-68A8-92F1-F3C63F007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1B31C-38D4-40A6-8CBC-805F2F524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Stride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799A7-A777-B96B-702F-B8F915ADD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33" y="1017714"/>
            <a:ext cx="5829471" cy="5430787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Arial"/>
                <a:hlinkClick r:id="rId2"/>
              </a:rPr>
              <a:t>https://ezyang.github.io/convolution-visualizer/</a:t>
            </a:r>
            <a:endParaRPr lang="en-US" dirty="0">
              <a:cs typeface="Arial"/>
            </a:endParaRPr>
          </a:p>
          <a:p>
            <a:r>
              <a:rPr lang="en-US" dirty="0">
                <a:cs typeface="Arial"/>
              </a:rPr>
              <a:t>Skip pixels while dragging the kernel</a:t>
            </a:r>
          </a:p>
          <a:p>
            <a:r>
              <a:rPr lang="en-US" dirty="0">
                <a:cs typeface="Arial"/>
              </a:rPr>
              <a:t>A higher stride let’s us…</a:t>
            </a:r>
          </a:p>
          <a:p>
            <a:pPr lvl="1"/>
            <a:r>
              <a:rPr lang="en-US" dirty="0">
                <a:cs typeface="Arial"/>
              </a:rPr>
              <a:t>Process data faster</a:t>
            </a:r>
          </a:p>
          <a:p>
            <a:pPr lvl="1"/>
            <a:r>
              <a:rPr lang="en-US" dirty="0">
                <a:cs typeface="Arial"/>
              </a:rPr>
              <a:t>Reduce dimensionality</a:t>
            </a:r>
          </a:p>
          <a:p>
            <a:r>
              <a:rPr lang="en-US" dirty="0">
                <a:cs typeface="Arial"/>
              </a:rPr>
              <a:t>At the expense of…</a:t>
            </a:r>
          </a:p>
          <a:p>
            <a:pPr lvl="1"/>
            <a:r>
              <a:rPr lang="en-US" dirty="0">
                <a:cs typeface="Arial"/>
              </a:rPr>
              <a:t>Ignoring some information in the input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40D1C8-8F14-A421-21F6-08DD83F1E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184" y="0"/>
            <a:ext cx="5358547" cy="524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25">
            <a:extLst>
              <a:ext uri="{FF2B5EF4-FFF2-40B4-BE49-F238E27FC236}">
                <a16:creationId xmlns:a16="http://schemas.microsoft.com/office/drawing/2014/main" id="{61544695-3D04-7771-CB06-2C19AFFB5C0F}"/>
              </a:ext>
            </a:extLst>
          </p:cNvPr>
          <p:cNvSpPr txBox="1"/>
          <p:nvPr/>
        </p:nvSpPr>
        <p:spPr>
          <a:xfrm>
            <a:off x="6754385" y="5207130"/>
            <a:ext cx="4692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001" dirty="0"/>
              <a:t>[4] </a:t>
            </a:r>
            <a:r>
              <a:rPr lang="en-001" i="1" dirty="0">
                <a:hlinkClick r:id="rId4"/>
              </a:rPr>
              <a:t>Intuitively Understanding Deep Convolution</a:t>
            </a:r>
            <a:r>
              <a:rPr lang="en-001" dirty="0"/>
              <a:t>, Towards Data Science (2018)</a:t>
            </a:r>
          </a:p>
        </p:txBody>
      </p:sp>
    </p:spTree>
    <p:extLst>
      <p:ext uri="{BB962C8B-B14F-4D97-AF65-F5344CB8AC3E}">
        <p14:creationId xmlns:p14="http://schemas.microsoft.com/office/powerpoint/2010/main" val="346933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46A98-6B56-F2E2-60BB-AF6391207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C51C6-026F-0484-019E-47EBC405E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Dilation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DA150-7E01-2556-7F61-E338DD369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33" y="1017714"/>
            <a:ext cx="11485638" cy="5430787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Arial"/>
                <a:hlinkClick r:id="rId2"/>
              </a:rPr>
              <a:t>https://ezyang.github.io/convolution-visualizer/</a:t>
            </a:r>
            <a:endParaRPr lang="en-US" dirty="0">
              <a:cs typeface="Arial"/>
            </a:endParaRPr>
          </a:p>
          <a:p>
            <a:r>
              <a:rPr lang="en-US" dirty="0">
                <a:cs typeface="Arial"/>
              </a:rPr>
              <a:t>Increase the receptive field of a neuron without increasing the number of computations</a:t>
            </a:r>
          </a:p>
        </p:txBody>
      </p:sp>
    </p:spTree>
    <p:extLst>
      <p:ext uri="{BB962C8B-B14F-4D97-AF65-F5344CB8AC3E}">
        <p14:creationId xmlns:p14="http://schemas.microsoft.com/office/powerpoint/2010/main" val="274263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06EF3-3268-8445-4716-969DA9CEB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F2464-C502-F4A5-5BB5-4F4D71A82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Dilation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E5E5A-F93D-A0F1-6BAA-EE2EE8D26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33" y="1017714"/>
            <a:ext cx="11485638" cy="5430787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Arial"/>
                <a:hlinkClick r:id="rId2"/>
              </a:rPr>
              <a:t>https://ezyang.github.io/convolution-visualizer/</a:t>
            </a:r>
            <a:endParaRPr lang="en-US" dirty="0">
              <a:cs typeface="Arial"/>
            </a:endParaRPr>
          </a:p>
          <a:p>
            <a:r>
              <a:rPr lang="en-US" dirty="0">
                <a:cs typeface="Arial"/>
              </a:rPr>
              <a:t>Increase the receptive field of a neuron without increasing the number of computations</a:t>
            </a:r>
          </a:p>
        </p:txBody>
      </p:sp>
    </p:spTree>
    <p:extLst>
      <p:ext uri="{BB962C8B-B14F-4D97-AF65-F5344CB8AC3E}">
        <p14:creationId xmlns:p14="http://schemas.microsoft.com/office/powerpoint/2010/main" val="130255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4461A-C3C6-75FD-EE42-B517BE5A3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F0BF0-1C7B-8741-4390-C4DE7CDEF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Normalization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FA4384-FC77-A3E7-7938-A1F753B056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0934" y="1017714"/>
                <a:ext cx="4039810" cy="5430787"/>
              </a:xfrm>
            </p:spPr>
            <p:txBody>
              <a:bodyPr lIns="91440" tIns="45720" rIns="91440" bIns="45720" anchor="t"/>
              <a:lstStyle/>
              <a:p>
                <a:r>
                  <a:rPr lang="en-US" dirty="0">
                    <a:cs typeface="Arial"/>
                  </a:rPr>
                  <a:t>We want to normalize feature values to help gradient descent converge</a:t>
                </a:r>
              </a:p>
              <a:p>
                <a:pPr lvl="1"/>
                <a:r>
                  <a:rPr lang="en-US" dirty="0">
                    <a:cs typeface="Arial"/>
                  </a:rPr>
                  <a:t>Big feature features cause big swings – difficult to make our way to the bottom of a local min</a:t>
                </a:r>
              </a:p>
              <a:p>
                <a:r>
                  <a:rPr lang="en-US" dirty="0">
                    <a:cs typeface="Arial"/>
                  </a:rPr>
                  <a:t>Two learnable parameters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00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001" dirty="0"/>
              </a:p>
              <a:p>
                <a:pPr lvl="1"/>
                <a14:m>
                  <m:oMath xmlns:m="http://schemas.openxmlformats.org/officeDocument/2006/math">
                    <m:r>
                      <a:rPr lang="en-00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𝑣𝑎𝑟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endParaRPr lang="en-SG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cs typeface="Arial"/>
                  </a:rPr>
                  <a:t>Can be placed before or after the activation function</a:t>
                </a:r>
              </a:p>
              <a:p>
                <a:endParaRPr lang="en-US" dirty="0">
                  <a:cs typeface="Arial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FA4384-FC77-A3E7-7938-A1F753B056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0934" y="1017714"/>
                <a:ext cx="4039810" cy="5430787"/>
              </a:xfrm>
              <a:blipFill>
                <a:blip r:embed="rId2"/>
                <a:stretch>
                  <a:fillRect l="-905" t="-786" r="-181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EE0DD68-0FAC-CA24-7BB6-2D9945D4C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579" y="409499"/>
            <a:ext cx="7781421" cy="379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25">
            <a:extLst>
              <a:ext uri="{FF2B5EF4-FFF2-40B4-BE49-F238E27FC236}">
                <a16:creationId xmlns:a16="http://schemas.microsoft.com/office/drawing/2014/main" id="{A54B587D-71E7-7798-70F1-4F57406C3195}"/>
              </a:ext>
            </a:extLst>
          </p:cNvPr>
          <p:cNvSpPr txBox="1"/>
          <p:nvPr/>
        </p:nvSpPr>
        <p:spPr>
          <a:xfrm>
            <a:off x="4310744" y="4307202"/>
            <a:ext cx="699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001" dirty="0"/>
              <a:t>[5] K. Doshi, </a:t>
            </a:r>
            <a:r>
              <a:rPr lang="en-001" i="1" dirty="0">
                <a:hlinkClick r:id="rId4"/>
              </a:rPr>
              <a:t>Batch Norm Explained Visually</a:t>
            </a:r>
            <a:r>
              <a:rPr lang="en-001" i="1" dirty="0"/>
              <a:t>, </a:t>
            </a:r>
            <a:r>
              <a:rPr lang="en-001" dirty="0"/>
              <a:t>Towards Data Science (2021)</a:t>
            </a:r>
            <a:endParaRPr lang="en-001" i="1" dirty="0"/>
          </a:p>
        </p:txBody>
      </p:sp>
    </p:spTree>
    <p:extLst>
      <p:ext uri="{BB962C8B-B14F-4D97-AF65-F5344CB8AC3E}">
        <p14:creationId xmlns:p14="http://schemas.microsoft.com/office/powerpoint/2010/main" val="226550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CAAE4-25F9-A20F-610F-48C26CD21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A112-121C-57C6-F5FB-89699B65A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Pooling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79BCF-7527-AE80-EB4B-0D92B1BFE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34" y="1017714"/>
            <a:ext cx="3342340" cy="5430787"/>
          </a:xfrm>
        </p:spPr>
        <p:txBody>
          <a:bodyPr lIns="91440" tIns="45720" rIns="91440" bIns="45720" anchor="t"/>
          <a:lstStyle/>
          <a:p>
            <a:r>
              <a:rPr lang="en-SG" dirty="0">
                <a:cs typeface="Arial"/>
              </a:rPr>
              <a:t>Sometimes we want to reduce dimensionality without learning any new parameters</a:t>
            </a:r>
          </a:p>
          <a:p>
            <a:r>
              <a:rPr lang="en-SG" dirty="0">
                <a:cs typeface="Arial"/>
              </a:rPr>
              <a:t>Speed up inference  by reducing computation cost</a:t>
            </a:r>
          </a:p>
          <a:p>
            <a:r>
              <a:rPr lang="en-SG" dirty="0">
                <a:cs typeface="Arial"/>
              </a:rPr>
              <a:t>Types:</a:t>
            </a:r>
          </a:p>
          <a:p>
            <a:pPr lvl="1"/>
            <a:r>
              <a:rPr lang="en-SG" dirty="0">
                <a:cs typeface="Arial"/>
              </a:rPr>
              <a:t>Average</a:t>
            </a:r>
          </a:p>
          <a:p>
            <a:pPr lvl="1"/>
            <a:r>
              <a:rPr lang="en-SG" dirty="0">
                <a:cs typeface="Arial"/>
              </a:rPr>
              <a:t>Max</a:t>
            </a:r>
          </a:p>
          <a:p>
            <a:pPr lvl="1"/>
            <a:r>
              <a:rPr lang="en-SG" dirty="0">
                <a:cs typeface="Arial"/>
              </a:rPr>
              <a:t>Min</a:t>
            </a:r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58DDC6-1059-C9CA-C01A-DAB1A8BA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221" y="186266"/>
            <a:ext cx="823607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5">
            <a:extLst>
              <a:ext uri="{FF2B5EF4-FFF2-40B4-BE49-F238E27FC236}">
                <a16:creationId xmlns:a16="http://schemas.microsoft.com/office/drawing/2014/main" id="{7D390977-CD34-535E-33E5-EDAA8E7259A1}"/>
              </a:ext>
            </a:extLst>
          </p:cNvPr>
          <p:cNvSpPr txBox="1"/>
          <p:nvPr/>
        </p:nvSpPr>
        <p:spPr>
          <a:xfrm>
            <a:off x="3763221" y="4537604"/>
            <a:ext cx="773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001" dirty="0"/>
              <a:t>[6] O. Olu-Ipinlaye, </a:t>
            </a:r>
            <a:r>
              <a:rPr lang="en-001" i="1" dirty="0">
                <a:hlinkClick r:id="rId3"/>
              </a:rPr>
              <a:t>Pooling in Convolutional Neural Networks</a:t>
            </a:r>
            <a:r>
              <a:rPr lang="en-001" dirty="0"/>
              <a:t>, PaperSpace (2023)</a:t>
            </a:r>
          </a:p>
        </p:txBody>
      </p:sp>
    </p:spTree>
    <p:extLst>
      <p:ext uri="{BB962C8B-B14F-4D97-AF65-F5344CB8AC3E}">
        <p14:creationId xmlns:p14="http://schemas.microsoft.com/office/powerpoint/2010/main" val="354258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C8019-B741-A1CC-11B6-71066AD23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33D85-A738-A336-580F-539B659E9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Adding Depth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8B2BA-C950-1BCD-B097-5D82FF50E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33" y="1017714"/>
            <a:ext cx="4137975" cy="5430787"/>
          </a:xfrm>
        </p:spPr>
        <p:txBody>
          <a:bodyPr lIns="91440" tIns="45720" rIns="91440" bIns="45720" anchor="t"/>
          <a:lstStyle/>
          <a:p>
            <a:r>
              <a:rPr lang="en-SG" dirty="0">
                <a:cs typeface="Arial"/>
              </a:rPr>
              <a:t>In shallow networks we learn a function that maps a feature space to an output</a:t>
            </a:r>
          </a:p>
          <a:p>
            <a:r>
              <a:rPr lang="en-SG" dirty="0">
                <a:cs typeface="Arial"/>
              </a:rPr>
              <a:t>In deep learning, we don’t know the features, so we use a convolutional layer to learn them</a:t>
            </a:r>
          </a:p>
          <a:p>
            <a:r>
              <a:rPr lang="en-SG" dirty="0">
                <a:cs typeface="Arial"/>
              </a:rPr>
              <a:t>Repeat </a:t>
            </a:r>
            <a:r>
              <a:rPr lang="en-SG" i="1" dirty="0">
                <a:cs typeface="Arial"/>
              </a:rPr>
              <a:t>ad infinitum</a:t>
            </a:r>
          </a:p>
          <a:p>
            <a:r>
              <a:rPr lang="en-SG" dirty="0">
                <a:cs typeface="Arial"/>
              </a:rPr>
              <a:t>Usually early layers find simple patterns like edges while later layers learn more complex concepts</a:t>
            </a:r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DC6C2-4DB6-E291-45BE-4001BA151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908" y="0"/>
            <a:ext cx="7783092" cy="262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25">
            <a:extLst>
              <a:ext uri="{FF2B5EF4-FFF2-40B4-BE49-F238E27FC236}">
                <a16:creationId xmlns:a16="http://schemas.microsoft.com/office/drawing/2014/main" id="{E1174903-2248-42F9-5CC0-7368EF805E18}"/>
              </a:ext>
            </a:extLst>
          </p:cNvPr>
          <p:cNvSpPr txBox="1"/>
          <p:nvPr/>
        </p:nvSpPr>
        <p:spPr>
          <a:xfrm>
            <a:off x="5283200" y="2782669"/>
            <a:ext cx="5953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001" sz="1400" dirty="0"/>
              <a:t>[7] S. N. Gupta, </a:t>
            </a:r>
            <a:r>
              <a:rPr lang="en-001" sz="1400" i="1" dirty="0">
                <a:hlinkClick r:id="rId3"/>
              </a:rPr>
              <a:t>Deep Convolutional Neural Networks Explained in Layman’s Terms</a:t>
            </a:r>
            <a:r>
              <a:rPr lang="en-001" sz="1400" dirty="0"/>
              <a:t>, Medium (2022).</a:t>
            </a:r>
          </a:p>
        </p:txBody>
      </p:sp>
      <p:pic>
        <p:nvPicPr>
          <p:cNvPr id="7170" name="Picture 2" descr="enter image description here">
            <a:extLst>
              <a:ext uri="{FF2B5EF4-FFF2-40B4-BE49-F238E27FC236}">
                <a16:creationId xmlns:a16="http://schemas.microsoft.com/office/drawing/2014/main" id="{2B415A4C-C362-12C7-B1FD-C2798A0DF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235" y="3452848"/>
            <a:ext cx="5592692" cy="3149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46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8A12C-FA59-2E4A-1FFC-CC765F15F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6DAC7-BD8B-F0BA-CF4C-E77D853C6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 err="1">
                <a:cs typeface="Arial"/>
              </a:rPr>
              <a:t>LeNet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BB390-F311-5C0C-F339-8CEF52E0A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34" y="1017714"/>
            <a:ext cx="3795316" cy="5430787"/>
          </a:xfrm>
        </p:spPr>
        <p:txBody>
          <a:bodyPr lIns="91440" tIns="45720" rIns="91440" bIns="45720" anchor="t"/>
          <a:lstStyle/>
          <a:p>
            <a:r>
              <a:rPr lang="en-SG" dirty="0">
                <a:cs typeface="Arial"/>
              </a:rPr>
              <a:t>Invented by Yann LeCun in 1989 to classify postcode digits</a:t>
            </a:r>
          </a:p>
          <a:p>
            <a:r>
              <a:rPr lang="en-SG" dirty="0">
                <a:cs typeface="Arial"/>
              </a:rPr>
              <a:t>2 convolutional layers followed by 2 fully connected layers</a:t>
            </a:r>
            <a:endParaRPr lang="en-US" dirty="0">
              <a:cs typeface="Arial"/>
            </a:endParaRPr>
          </a:p>
          <a:p>
            <a:r>
              <a:rPr lang="en-US" dirty="0">
                <a:cs typeface="Arial"/>
              </a:rPr>
              <a:t>Input: 28x28 greyscale image</a:t>
            </a:r>
          </a:p>
          <a:p>
            <a:r>
              <a:rPr lang="en-US" dirty="0">
                <a:cs typeface="Arial"/>
              </a:rPr>
              <a:t>Surprisingly powerful (can use this to make a car follow lanes)</a:t>
            </a:r>
            <a:endParaRPr lang="en-SG" dirty="0"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2F5FC1-9A2E-039B-D032-F20D38816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249" y="919533"/>
            <a:ext cx="8125751" cy="242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27">
            <a:extLst>
              <a:ext uri="{FF2B5EF4-FFF2-40B4-BE49-F238E27FC236}">
                <a16:creationId xmlns:a16="http://schemas.microsoft.com/office/drawing/2014/main" id="{8E20C109-A5D3-55B4-E9AE-856BB956F1E9}"/>
              </a:ext>
            </a:extLst>
          </p:cNvPr>
          <p:cNvSpPr txBox="1"/>
          <p:nvPr/>
        </p:nvSpPr>
        <p:spPr>
          <a:xfrm>
            <a:off x="6096000" y="3363775"/>
            <a:ext cx="259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LeNet</a:t>
            </a:r>
            <a:r>
              <a:rPr lang="en-US" dirty="0"/>
              <a:t> 5 Architecture [1]</a:t>
            </a:r>
            <a:endParaRPr lang="en-00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A6C72F-B4DE-4428-D983-C3D07E3C59BC}"/>
              </a:ext>
            </a:extLst>
          </p:cNvPr>
          <p:cNvSpPr txBox="1"/>
          <p:nvPr/>
        </p:nvSpPr>
        <p:spPr>
          <a:xfrm>
            <a:off x="0" y="6604000"/>
            <a:ext cx="10962640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/>
              <a:t>[1] Y. </a:t>
            </a:r>
            <a:r>
              <a:rPr lang="en-US" sz="1050" dirty="0" err="1"/>
              <a:t>Lecun</a:t>
            </a:r>
            <a:r>
              <a:rPr lang="en-US" sz="1050" dirty="0"/>
              <a:t>, L. </a:t>
            </a:r>
            <a:r>
              <a:rPr lang="en-US" sz="1050" dirty="0" err="1"/>
              <a:t>Bottou</a:t>
            </a:r>
            <a:r>
              <a:rPr lang="en-US" sz="1050" dirty="0"/>
              <a:t>, Y. Bengio and P. Haffner, "Gradient-based learning applied to document recognition," in </a:t>
            </a:r>
            <a:r>
              <a:rPr lang="en-US" sz="1050" i="1" dirty="0"/>
              <a:t>Proceedings of the IEEE</a:t>
            </a:r>
            <a:r>
              <a:rPr lang="en-US" sz="1050" dirty="0"/>
              <a:t>, vol. 86, no. 11, pp. 2278-2324, Nov. 1998.</a:t>
            </a:r>
            <a:endParaRPr lang="en-US" sz="105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580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7DD0D-1A37-49E0-376B-834D973DB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8D557-12CD-041E-B50B-A6A610142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 err="1">
                <a:cs typeface="Arial"/>
              </a:rPr>
              <a:t>NLLLoss</a:t>
            </a:r>
            <a:r>
              <a:rPr lang="en-US" dirty="0">
                <a:cs typeface="Arial"/>
              </a:rPr>
              <a:t> and </a:t>
            </a:r>
            <a:r>
              <a:rPr lang="en-US" dirty="0" err="1">
                <a:cs typeface="Arial"/>
              </a:rPr>
              <a:t>Softmax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A82E8-67A6-4C1D-B193-307EF310C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34" y="1017715"/>
            <a:ext cx="5825066" cy="3644900"/>
          </a:xfrm>
        </p:spPr>
        <p:txBody>
          <a:bodyPr lIns="91440" tIns="45720" rIns="91440" bIns="45720" anchor="t"/>
          <a:lstStyle/>
          <a:p>
            <a:r>
              <a:rPr lang="en-SG" dirty="0">
                <a:cs typeface="Arial"/>
              </a:rPr>
              <a:t>Sometimes we want to know not just which class is most likely, but what is its probability</a:t>
            </a:r>
          </a:p>
          <a:p>
            <a:r>
              <a:rPr lang="en-SG" dirty="0">
                <a:cs typeface="Arial"/>
              </a:rPr>
              <a:t>With this probability value, </a:t>
            </a:r>
            <a:r>
              <a:rPr lang="en-SG" dirty="0" err="1">
                <a:cs typeface="Arial"/>
              </a:rPr>
              <a:t>Softmax</a:t>
            </a:r>
            <a:r>
              <a:rPr lang="en-SG" dirty="0">
                <a:cs typeface="Arial"/>
              </a:rPr>
              <a:t> let’s us create a loss function based on probability</a:t>
            </a:r>
          </a:p>
          <a:p>
            <a:r>
              <a:rPr lang="en-SG" dirty="0">
                <a:cs typeface="Arial"/>
              </a:rPr>
              <a:t>We take the log of the probability to make this play nicely with optimizers (like Adam)</a:t>
            </a:r>
          </a:p>
        </p:txBody>
      </p:sp>
      <p:pic>
        <p:nvPicPr>
          <p:cNvPr id="4" name="Picture 3" descr="Softmax function">
            <a:extLst>
              <a:ext uri="{FF2B5EF4-FFF2-40B4-BE49-F238E27FC236}">
                <a16:creationId xmlns:a16="http://schemas.microsoft.com/office/drawing/2014/main" id="{7DB8F417-952A-0230-0FD6-1044C06EE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591" y="1017714"/>
            <a:ext cx="4038600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25">
            <a:extLst>
              <a:ext uri="{FF2B5EF4-FFF2-40B4-BE49-F238E27FC236}">
                <a16:creationId xmlns:a16="http://schemas.microsoft.com/office/drawing/2014/main" id="{76838FC5-9B6D-1306-8C13-723C8F40C655}"/>
              </a:ext>
            </a:extLst>
          </p:cNvPr>
          <p:cNvSpPr txBox="1"/>
          <p:nvPr/>
        </p:nvSpPr>
        <p:spPr>
          <a:xfrm>
            <a:off x="7206081" y="550201"/>
            <a:ext cx="3280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001" sz="1600" dirty="0"/>
              <a:t>[9] </a:t>
            </a:r>
            <a:r>
              <a:rPr lang="en-001" sz="1600" i="1" dirty="0">
                <a:hlinkClick r:id="rId3"/>
              </a:rPr>
              <a:t>Questions and Answers in MRI</a:t>
            </a:r>
            <a:endParaRPr lang="en-001" sz="16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4DD2E9-18AE-F2E3-32B1-96818BF29D38}"/>
                  </a:ext>
                </a:extLst>
              </p:cNvPr>
              <p:cNvSpPr txBox="1"/>
              <p:nvPr/>
            </p:nvSpPr>
            <p:spPr>
              <a:xfrm>
                <a:off x="1502229" y="5495515"/>
                <a:ext cx="8886008" cy="1176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SG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SG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SG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SG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SG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e>
                                <m:e>
                                  <m:r>
                                    <a:rPr lang="en-SG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  <m:r>
                            <a:rPr lang="en-SG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SG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SG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SG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SG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SG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SG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SG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SG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SG" sz="2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SG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SG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SG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SG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lang="en-SG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SG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(1−</m:t>
                                  </m:r>
                                  <m:r>
                                    <a:rPr lang="en-SG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SG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SG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SG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SG" sz="2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SG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(1−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SG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SG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SG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SG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SG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4DD2E9-18AE-F2E3-32B1-96818BF29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2229" y="5495515"/>
                <a:ext cx="8886008" cy="11762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079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2A49C-5EFC-EEEE-49EA-ACB2965AE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326F6-AEAD-30B7-2DCF-5A83F8F44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Exercise 2: Image Classification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7B6B7-12CF-435C-EFBB-76755838F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34" y="1017715"/>
            <a:ext cx="5317066" cy="3644900"/>
          </a:xfrm>
        </p:spPr>
        <p:txBody>
          <a:bodyPr lIns="91440" tIns="45720" rIns="91440" bIns="45720" anchor="t"/>
          <a:lstStyle/>
          <a:p>
            <a:r>
              <a:rPr lang="en-SG" dirty="0">
                <a:cs typeface="Arial"/>
              </a:rPr>
              <a:t>Now let’s put everything we learned into practice…</a:t>
            </a:r>
          </a:p>
          <a:p>
            <a:r>
              <a:rPr lang="en-SG" dirty="0">
                <a:cs typeface="Arial"/>
              </a:rPr>
              <a:t>Can you solve the character recognition problem?</a:t>
            </a: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C2DCB76B-8E9C-F94D-527E-13C08BBCE9A5}"/>
              </a:ext>
            </a:extLst>
          </p:cNvPr>
          <p:cNvSpPr txBox="1"/>
          <p:nvPr/>
        </p:nvSpPr>
        <p:spPr>
          <a:xfrm>
            <a:off x="5588542" y="4521602"/>
            <a:ext cx="633421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001" sz="1400" dirty="0"/>
              <a:t>Examples of handwritten Arabic numerals from 1000 different writers [1]</a:t>
            </a:r>
            <a:endParaRPr lang="en-US" sz="1400"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6CB8AB-DEF8-54D1-855D-D5D6E6C0AD48}"/>
              </a:ext>
            </a:extLst>
          </p:cNvPr>
          <p:cNvSpPr txBox="1"/>
          <p:nvPr/>
        </p:nvSpPr>
        <p:spPr>
          <a:xfrm>
            <a:off x="0" y="6604000"/>
            <a:ext cx="10962640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/>
              <a:t>[1] Y. </a:t>
            </a:r>
            <a:r>
              <a:rPr lang="en-US" sz="1050" err="1"/>
              <a:t>Lecun</a:t>
            </a:r>
            <a:r>
              <a:rPr lang="en-US" sz="1050" dirty="0"/>
              <a:t>, L. </a:t>
            </a:r>
            <a:r>
              <a:rPr lang="en-US" sz="1050" err="1"/>
              <a:t>Bottou</a:t>
            </a:r>
            <a:r>
              <a:rPr lang="en-US" sz="1050" dirty="0"/>
              <a:t>, Y. Bengio and P. Haffner, "Gradient-based learning applied to document recognition," in </a:t>
            </a:r>
            <a:r>
              <a:rPr lang="en-US" sz="1050" i="1" dirty="0"/>
              <a:t>Proceedings of the IEEE</a:t>
            </a:r>
            <a:r>
              <a:rPr lang="en-US" sz="1050" dirty="0"/>
              <a:t>, vol. 86, no. 11, pp. 2278-2324, Nov. 1998.</a:t>
            </a:r>
            <a:endParaRPr lang="en-US" sz="1050"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000D9E-3246-0CD1-37F2-E2467EDB59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44" t="2062" r="-5845" b="4124"/>
          <a:stretch/>
        </p:blipFill>
        <p:spPr>
          <a:xfrm>
            <a:off x="5588000" y="626327"/>
            <a:ext cx="6802304" cy="380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8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44D2E-DA91-A735-3E1D-5E7D98A5D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7803D-2183-09AB-D91D-FBB987826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Convolution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D7C38-8DE3-6364-3F29-39F91005C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33" y="1017714"/>
            <a:ext cx="5829471" cy="5430787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An image is represented as a matrix of numbers</a:t>
            </a:r>
            <a:endParaRPr lang="en-US">
              <a:cs typeface="Arial" panose="020B0604020202020204"/>
            </a:endParaRPr>
          </a:p>
          <a:p>
            <a:pPr lvl="1">
              <a:buFont typeface="Wingdings" pitchFamily="2" charset="2"/>
              <a:buChar char="v"/>
            </a:pPr>
            <a:r>
              <a:rPr lang="en-US" dirty="0">
                <a:cs typeface="Arial"/>
              </a:rPr>
              <a:t>Higher Value = More intensity</a:t>
            </a:r>
          </a:p>
          <a:p>
            <a:endParaRPr lang="en-US" dirty="0"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D86155-958B-4A66-D449-EABDA5E66664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B2662D-31C9-82B2-B76F-66C2930A99A8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35324-145B-A426-F471-D0B03E0EEBB4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34585F-21C0-E700-1BBD-ED6422752957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40CE2E-FB3E-C4E9-13AB-54A9130E4626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476B09-527D-894F-C551-1A8D0DFAC358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E1286B-8102-FCE4-BADF-01267983334B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831395-3760-D822-ED20-344188F7D438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287464-0BEA-5DA0-3EDF-71542AA3E3B8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73731B-FFBF-7514-383B-712A2BB39249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3E691C-0F9A-4A22-A596-0E6BA5509501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2A09FE-5AAA-3464-4AEB-A011A075A0CA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98C800-A68B-D00F-3261-97578BEB6AE3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AF0BED-0D78-5216-6E45-3788C577A7D1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D0AD1A7-D9CF-9D16-4CC3-05B9AD9C0502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A06B94-5F5A-22B7-3322-DEBFA0550134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251708-4D77-BF5A-177C-1DAF7C84A534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ACA239-AF06-9181-4239-5641AEA0D376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8BA6A02-9AE3-7CBE-8C13-38EC411140A7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0FF02D-D754-9F1D-5070-A9CFADDF9BCE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240750-FA4C-532B-26E7-939D8B315AA2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94AA1C6-26EF-8B4C-49B6-C5FDA2DD96C8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425734-F16D-4B1E-5E77-B41C81AAEAC3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C0FEF76-C3B4-BCAD-5664-7F0BA41D8902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65357EE-88A8-80D8-0757-608CDB89746E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400A338-89B5-79D1-641F-FF3661008628}"/>
                  </a:ext>
                </a:extLst>
              </p:cNvPr>
              <p:cNvSpPr txBox="1"/>
              <p:nvPr/>
            </p:nvSpPr>
            <p:spPr>
              <a:xfrm>
                <a:off x="11073442" y="1902663"/>
                <a:ext cx="54130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400A338-89B5-79D1-641F-FF3661008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3442" y="1902663"/>
                <a:ext cx="541308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543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3A56C-4E79-57C9-54F1-BE0908548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49E795-2301-0706-BFD7-2BC680798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99DC15-1DD3-4B19-83E1-92D854AF59F1}" type="slidenum">
              <a:rPr lang="en-US" kern="0" smtClean="0">
                <a:solidFill>
                  <a:sysClr val="window" lastClr="FFFFFF"/>
                </a:solidFill>
              </a:rPr>
              <a:pPr>
                <a:defRPr/>
              </a:pPr>
              <a:t>60</a:t>
            </a:fld>
            <a:endParaRPr lang="en-US" kern="0" dirty="0">
              <a:solidFill>
                <a:sysClr val="window" lastClr="FFFFF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69A192-108E-963E-81B6-F6D64908A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 dirty="0"/>
              <a:t>Break </a:t>
            </a:r>
            <a:r>
              <a:rPr lang="en-US" dirty="0" err="1"/>
              <a:t>TIme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5B883-B9EA-C38F-8767-2B8E1D432A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9127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67E9B-D4EF-4C5B-0799-75EAB5D61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D76EC9-F212-EAB6-F53F-77412657C1C6}"/>
              </a:ext>
            </a:extLst>
          </p:cNvPr>
          <p:cNvSpPr txBox="1"/>
          <p:nvPr/>
        </p:nvSpPr>
        <p:spPr>
          <a:xfrm>
            <a:off x="4884879" y="5922754"/>
            <a:ext cx="211423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A72244"/>
                </a:solidFill>
              </a:rPr>
              <a:t>https://</a:t>
            </a:r>
            <a:r>
              <a:rPr lang="en-US" sz="1200" dirty="0" err="1">
                <a:solidFill>
                  <a:srgbClr val="A72244"/>
                </a:solidFill>
              </a:rPr>
              <a:t>www.ntu.edu.sg</a:t>
            </a:r>
            <a:r>
              <a:rPr lang="en-US" sz="1200" dirty="0">
                <a:solidFill>
                  <a:srgbClr val="A72244"/>
                </a:solidFill>
              </a:rPr>
              <a:t>/</a:t>
            </a:r>
            <a:r>
              <a:rPr lang="en-US" sz="1200" dirty="0" err="1">
                <a:solidFill>
                  <a:srgbClr val="A72244"/>
                </a:solidFill>
              </a:rPr>
              <a:t>erian</a:t>
            </a:r>
            <a:endParaRPr lang="en-001" sz="1200" dirty="0">
              <a:solidFill>
                <a:srgbClr val="A722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556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F4C8B-8FCC-FB57-14A3-2DD488CC9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F0A68-51A5-D669-5FE0-6ED995BF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Convolution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DD9B73-6222-B713-2B0F-019C0BEB5ED7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D2EA2F-07CF-BAD5-B095-30F0317BAF34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78D3AE-ECE5-8817-4653-5AFE064B68E5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F6B94F-68F8-C6A5-065A-055F0D102497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497FEF-EB4A-83CD-BC91-D25D3C714628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9E2D62-F669-79B8-1993-72F2FF6920A8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65E9AC-0F0B-0D8A-4011-FCBDCE04232F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EE38B1-F9AD-09E2-FB5B-0A8C76E55DB0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9A24BE-4F66-0675-884D-13486259839F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6BECB1-5C59-DEEC-20F4-553CA24D1D42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76747C-8187-0167-D945-B37EA73F3300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715165-0328-BA5F-7035-3052B01BADE7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8684B4-218D-CCC3-8AD6-96286671D6FD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821F8E-9093-6727-E24A-7698FB4FEFEB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192257-D71D-1701-7355-A258935E2678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DDFDA5-9EA8-3D98-FB88-B42E0B3DD342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0D724B9-7AD4-6154-E3C7-ACF050211A15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8B2F9B-2427-F459-DA75-5329922BD576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300DAA8-4F98-4AEE-9B6C-9E990F3AB8E7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94FAF1-440D-1EAA-F819-C6136F7E22CD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87D9B5-E955-B279-D3C1-F076752F472F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C5A610-3488-1635-E757-67F8A3122C59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9A695E-37D0-A7EA-9526-88B509678500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7724958-93D2-E8AA-CB68-20955DF7901E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EFF01C3-DD2E-E98A-65FE-A7537955D0BA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F1E225-67B8-78B0-3622-9BA413DB8E54}"/>
                  </a:ext>
                </a:extLst>
              </p:cNvPr>
              <p:cNvSpPr txBox="1"/>
              <p:nvPr/>
            </p:nvSpPr>
            <p:spPr>
              <a:xfrm>
                <a:off x="11073442" y="1902663"/>
                <a:ext cx="54130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F1E225-67B8-78B0-3622-9BA413DB8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3442" y="1902663"/>
                <a:ext cx="541308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5E649CA4-766C-054C-28BD-EE4EB20A9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33" y="1017715"/>
            <a:ext cx="5829471" cy="2481096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An image is represented as a matrix of numbers</a:t>
            </a:r>
          </a:p>
          <a:p>
            <a:pPr lvl="1">
              <a:buFont typeface="Wingdings" pitchFamily="2" charset="2"/>
              <a:buChar char="v"/>
            </a:pPr>
            <a:r>
              <a:rPr lang="en-US" dirty="0">
                <a:cs typeface="Arial"/>
              </a:rPr>
              <a:t>Higher Value = More intensity</a:t>
            </a:r>
          </a:p>
          <a:p>
            <a:r>
              <a:rPr lang="en-US" dirty="0">
                <a:cs typeface="Arial"/>
              </a:rPr>
              <a:t>A </a:t>
            </a:r>
            <a:r>
              <a:rPr lang="en-US" i="1" dirty="0">
                <a:cs typeface="Arial"/>
              </a:rPr>
              <a:t>kernel </a:t>
            </a:r>
            <a:r>
              <a:rPr lang="en-US" dirty="0">
                <a:cs typeface="Arial"/>
              </a:rPr>
              <a:t>is also a matrix containing some pattern</a:t>
            </a: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9C7F086-13F6-1DEA-C101-4D509AE7CCCF}"/>
              </a:ext>
            </a:extLst>
          </p:cNvPr>
          <p:cNvSpPr/>
          <p:nvPr/>
        </p:nvSpPr>
        <p:spPr>
          <a:xfrm>
            <a:off x="2360762" y="3769946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A55D28D-D31E-9DE0-EE59-565AD78C8332}"/>
              </a:ext>
            </a:extLst>
          </p:cNvPr>
          <p:cNvSpPr/>
          <p:nvPr/>
        </p:nvSpPr>
        <p:spPr>
          <a:xfrm>
            <a:off x="3188898" y="3769946"/>
            <a:ext cx="828136" cy="8281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BD73845-66ED-236E-5078-3E44663434FB}"/>
              </a:ext>
            </a:extLst>
          </p:cNvPr>
          <p:cNvSpPr/>
          <p:nvPr/>
        </p:nvSpPr>
        <p:spPr>
          <a:xfrm>
            <a:off x="4017034" y="3769946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0F29136-E175-DF7D-7141-201FEA9A1AD5}"/>
              </a:ext>
            </a:extLst>
          </p:cNvPr>
          <p:cNvSpPr/>
          <p:nvPr/>
        </p:nvSpPr>
        <p:spPr>
          <a:xfrm>
            <a:off x="2360762" y="4598082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733E62D-F363-21CE-FFDC-8AC86FF7FF62}"/>
              </a:ext>
            </a:extLst>
          </p:cNvPr>
          <p:cNvSpPr/>
          <p:nvPr/>
        </p:nvSpPr>
        <p:spPr>
          <a:xfrm>
            <a:off x="3188898" y="4598082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A034969-9975-D8E4-5665-5D954ABCFB35}"/>
              </a:ext>
            </a:extLst>
          </p:cNvPr>
          <p:cNvSpPr/>
          <p:nvPr/>
        </p:nvSpPr>
        <p:spPr>
          <a:xfrm>
            <a:off x="4017034" y="459808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B4D93CB-00A2-D4E6-D7AE-084FDD4D23B6}"/>
              </a:ext>
            </a:extLst>
          </p:cNvPr>
          <p:cNvSpPr/>
          <p:nvPr/>
        </p:nvSpPr>
        <p:spPr>
          <a:xfrm>
            <a:off x="2360762" y="542621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FD0354F-0475-7529-9EA5-6BFA47828340}"/>
              </a:ext>
            </a:extLst>
          </p:cNvPr>
          <p:cNvSpPr/>
          <p:nvPr/>
        </p:nvSpPr>
        <p:spPr>
          <a:xfrm>
            <a:off x="3188898" y="5426218"/>
            <a:ext cx="828136" cy="8281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DFFD454-F6A1-035F-8935-C6E62A777D8D}"/>
              </a:ext>
            </a:extLst>
          </p:cNvPr>
          <p:cNvSpPr/>
          <p:nvPr/>
        </p:nvSpPr>
        <p:spPr>
          <a:xfrm>
            <a:off x="4017034" y="542621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3C85DB5-8992-3512-4F73-CA4A4964BECA}"/>
                  </a:ext>
                </a:extLst>
              </p:cNvPr>
              <p:cNvSpPr txBox="1"/>
              <p:nvPr/>
            </p:nvSpPr>
            <p:spPr>
              <a:xfrm>
                <a:off x="1801574" y="4658207"/>
                <a:ext cx="54130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40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3C85DB5-8992-3512-4F73-CA4A4964B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574" y="4658207"/>
                <a:ext cx="541308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6637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4803E-DFDE-87CD-DF41-7C5970C25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08302-9C9E-47F7-0F9C-078365C42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Convolution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0FC873-4029-561C-59CF-76705CB98B78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C24A7A-41E2-A1C8-ED24-2FA17DE8651E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79886F-FB0C-5216-BB04-AD03810D4F3D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E8FA85-350B-BBF3-1797-E90BD0AA0DCB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5E44EB-65D9-D0FF-BC75-6F7E7866E3ED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AC64C5-709B-BC97-D7A4-2954D9D0AB27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6F4642-31E1-0686-CF33-20E7659E3D76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EE7AF2-B3DD-46BD-D5DB-D9943988E850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6E0287-DDDA-66F0-2DD8-EF354ED85F02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F2124C-6AFD-D171-C153-FCCEE99609A4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E5A55A-612A-5606-AE13-06F848447471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759D4D-74A3-8874-73E3-E08F98790D9B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0DFF38-165D-8C51-5242-7405AF962E30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0A5A9A-726F-CA95-1683-04289AD077F2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62A67D-7B24-3436-97F4-97B73BE5F158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33DAF6-A4A7-F01A-859D-67A2BE11EA13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3CF481-96A3-ECB2-382E-55F6C6E50935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871058-523F-01AF-7CC9-E175B3AC8DCF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F1F01-D4D6-D0EF-7248-3322F8C43F79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4587F4-7DD9-9843-AE9D-ACA9A1478D61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AF3147-78B3-30A1-F447-8DD783CA6C03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6284A5-E328-7C63-0ABF-2A6CB6CC7000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00F6AE9-96C1-FA76-9FF2-9E0E027A63E9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320E711-CB68-D5C2-21FD-F390CDAFC2AF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2252CA1-5E2B-764E-D1C2-4C7CD8A45E8F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47A89425-59CB-BC1A-B8A2-AD185E2C2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33" y="1017715"/>
            <a:ext cx="5829471" cy="2481096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An image is represented as a matrix of numbers</a:t>
            </a:r>
          </a:p>
          <a:p>
            <a:pPr lvl="1"/>
            <a:r>
              <a:rPr lang="en-US" dirty="0">
                <a:cs typeface="Arial"/>
              </a:rPr>
              <a:t>Higher Value = More intensity</a:t>
            </a:r>
          </a:p>
          <a:p>
            <a:r>
              <a:rPr lang="en-US" dirty="0">
                <a:cs typeface="Arial"/>
              </a:rPr>
              <a:t>A </a:t>
            </a:r>
            <a:r>
              <a:rPr lang="en-US" i="1" dirty="0">
                <a:cs typeface="Arial"/>
              </a:rPr>
              <a:t>kernel </a:t>
            </a:r>
            <a:r>
              <a:rPr lang="en-US" dirty="0">
                <a:cs typeface="Arial"/>
              </a:rPr>
              <a:t>is also a matrix containing some pattern</a:t>
            </a: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14D215-55BC-D7B3-55CF-DAF7CF73A1C6}"/>
              </a:ext>
            </a:extLst>
          </p:cNvPr>
          <p:cNvSpPr/>
          <p:nvPr/>
        </p:nvSpPr>
        <p:spPr>
          <a:xfrm>
            <a:off x="2360762" y="3769946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BF99834-0221-F79F-D5DF-49359DA7758C}"/>
              </a:ext>
            </a:extLst>
          </p:cNvPr>
          <p:cNvSpPr/>
          <p:nvPr/>
        </p:nvSpPr>
        <p:spPr>
          <a:xfrm>
            <a:off x="3188898" y="3769946"/>
            <a:ext cx="828136" cy="8281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6FA6A6-AF26-3741-AAFB-34DEC332ED4A}"/>
              </a:ext>
            </a:extLst>
          </p:cNvPr>
          <p:cNvSpPr/>
          <p:nvPr/>
        </p:nvSpPr>
        <p:spPr>
          <a:xfrm>
            <a:off x="4017034" y="3769946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EE87DB0-CBE0-7668-B30C-106BE7C7BB7C}"/>
              </a:ext>
            </a:extLst>
          </p:cNvPr>
          <p:cNvSpPr/>
          <p:nvPr/>
        </p:nvSpPr>
        <p:spPr>
          <a:xfrm>
            <a:off x="2360762" y="4598082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3C73E14-ECFD-C9A1-041A-CC124F3C05ED}"/>
              </a:ext>
            </a:extLst>
          </p:cNvPr>
          <p:cNvSpPr/>
          <p:nvPr/>
        </p:nvSpPr>
        <p:spPr>
          <a:xfrm>
            <a:off x="3188898" y="4598082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D806741-9C08-C50F-24B8-D29DFD08BD3F}"/>
              </a:ext>
            </a:extLst>
          </p:cNvPr>
          <p:cNvSpPr/>
          <p:nvPr/>
        </p:nvSpPr>
        <p:spPr>
          <a:xfrm>
            <a:off x="4017034" y="459808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660183F-4DD9-A7CE-36DE-87600F0C2402}"/>
              </a:ext>
            </a:extLst>
          </p:cNvPr>
          <p:cNvSpPr/>
          <p:nvPr/>
        </p:nvSpPr>
        <p:spPr>
          <a:xfrm>
            <a:off x="2360762" y="542621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1C62314-0E4B-8563-E2F1-CD538428C934}"/>
              </a:ext>
            </a:extLst>
          </p:cNvPr>
          <p:cNvSpPr/>
          <p:nvPr/>
        </p:nvSpPr>
        <p:spPr>
          <a:xfrm>
            <a:off x="3188898" y="5426218"/>
            <a:ext cx="828136" cy="8281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0477E2D-1D68-A1A7-C872-208822E1EA28}"/>
              </a:ext>
            </a:extLst>
          </p:cNvPr>
          <p:cNvSpPr/>
          <p:nvPr/>
        </p:nvSpPr>
        <p:spPr>
          <a:xfrm>
            <a:off x="4017034" y="542621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7556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6 L 0.375 -0.521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0" y="-2611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6 L 0.37513 -0.5219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0" y="-2611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6 L 0.375 -0.5219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0" y="-261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96296E-6 L 0.375 -0.5219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0" y="-2611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96296E-6 L 0.37513 -0.5219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0" y="-2611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96296E-6 L 0.375 -0.5219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0" y="-2611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7 L 0.375 -0.5219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0" y="-2611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7 L 0.37513 -0.5219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0" y="-2611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7 L 0.375 -0.5219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0" y="-2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9EFE3-DEF8-BD6A-0278-3F60320B7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6BC13-3974-2F0C-316F-4002A666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Convolution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34D2D4-646F-D785-F2A3-120D8AA1438E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2B83C8-F748-C8B9-EDFE-92DBA112D125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4B4F52-9C17-2D10-AD61-DD5DA9CDF901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741D6F-85D1-A351-B93F-09B587FDE78D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448D974-9928-5D5F-7D4E-C9A06835AD80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EF0F23-FC47-F9EB-0572-12E892559628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926E6E-4780-E623-5D52-5407AB6F63EF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65CC2A2-8676-4E2E-6F8A-39B5436E4BE7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E4757A-4985-3A1C-3DF4-790A246FFFED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EBB39E-1369-CB8F-0653-8D71B5CE3F51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5F401D-7AF3-7265-607B-AFF854010C38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CDF746-D133-7737-FAAE-176CD72F378F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C2869F4-0AD5-C660-0663-F044932EF6C6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2347BB-68E9-83EE-1B62-AB2CEC0CB846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B774E35-A903-E054-6A72-CB7183DD2954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D639BE7-6922-24AA-0C00-F4A349CB37FA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1C4D738-0FA8-0613-AA03-29D8CA403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33" y="1017715"/>
            <a:ext cx="5829471" cy="2411286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An image is represented as a matrix of numbers</a:t>
            </a:r>
          </a:p>
          <a:p>
            <a:pPr lvl="1"/>
            <a:r>
              <a:rPr lang="en-US" dirty="0">
                <a:cs typeface="Arial"/>
              </a:rPr>
              <a:t>Higher Value = More intensity</a:t>
            </a:r>
          </a:p>
          <a:p>
            <a:r>
              <a:rPr lang="en-US" dirty="0">
                <a:cs typeface="Arial"/>
              </a:rPr>
              <a:t>A </a:t>
            </a:r>
            <a:r>
              <a:rPr lang="en-US" i="1" dirty="0">
                <a:cs typeface="Arial"/>
              </a:rPr>
              <a:t>kernel </a:t>
            </a:r>
            <a:r>
              <a:rPr lang="en-US" dirty="0">
                <a:cs typeface="Arial"/>
              </a:rPr>
              <a:t>is also a matrix containing some pattern</a:t>
            </a:r>
          </a:p>
          <a:p>
            <a:r>
              <a:rPr lang="en-US" dirty="0">
                <a:cs typeface="Arial"/>
              </a:rPr>
              <a:t>Slide a kernel along an image, multiply overlapping values, and sum the result</a:t>
            </a: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9E0ECA-6943-9931-8BAA-6FD268CE6D37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373D96-EEE7-6DAB-5722-DED33FEB6105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96C2171-D511-5B2D-43C1-56A137FEA237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B6CAD60-33AF-E2F9-96A1-2123CD60DD44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7B78E94-0C0E-8E52-3DD4-A9F4E0C85F57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9298BD2-55C5-84F4-7434-5FE86E1BD57F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11CA4F7-2EA2-6E40-FA38-4FA9B545EAC3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 x 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B123DDB-2F16-8128-C823-7710D2FD49CC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 x 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6FCDFEF-E63F-7630-A7AC-E796B13037C9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2 x 5</a:t>
            </a:r>
          </a:p>
        </p:txBody>
      </p:sp>
    </p:spTree>
    <p:extLst>
      <p:ext uri="{BB962C8B-B14F-4D97-AF65-F5344CB8AC3E}">
        <p14:creationId xmlns:p14="http://schemas.microsoft.com/office/powerpoint/2010/main" val="331020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dvantag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1779a36-5910-4b25-944e-f509f0e98de0" xsi:nil="true"/>
    <lcf76f155ced4ddcb4097134ff3c332f xmlns="403ac8da-0917-4561-adf7-d9645f75da06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FDB9B8C8F37E4C9979060AEC638296" ma:contentTypeVersion="17" ma:contentTypeDescription="Create a new document." ma:contentTypeScope="" ma:versionID="71145c3381a9861752301c77dc37654f">
  <xsd:schema xmlns:xsd="http://www.w3.org/2001/XMLSchema" xmlns:xs="http://www.w3.org/2001/XMLSchema" xmlns:p="http://schemas.microsoft.com/office/2006/metadata/properties" xmlns:ns2="403ac8da-0917-4561-adf7-d9645f75da06" xmlns:ns3="d1779a36-5910-4b25-944e-f509f0e98de0" targetNamespace="http://schemas.microsoft.com/office/2006/metadata/properties" ma:root="true" ma:fieldsID="bea053cd9c49faa1369c75607c081f08" ns2:_="" ns3:_="">
    <xsd:import namespace="403ac8da-0917-4561-adf7-d9645f75da06"/>
    <xsd:import namespace="d1779a36-5910-4b25-944e-f509f0e98de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3ac8da-0917-4561-adf7-d9645f75da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fbc49540-5c35-4aa1-8e74-ce797227172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79a36-5910-4b25-944e-f509f0e98de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4afcea10-61d9-43dd-abe5-55c22ce7c4b2}" ma:internalName="TaxCatchAll" ma:showField="CatchAllData" ma:web="d1779a36-5910-4b25-944e-f509f0e98de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F91B161-9F5B-45C8-8B7E-AD67D1EB6CA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4AE7861-1342-473A-BF12-294DD2A48B8D}">
  <ds:schemaRefs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purl.org/dc/dcmitype/"/>
    <ds:schemaRef ds:uri="http://schemas.microsoft.com/office/2006/metadata/properties"/>
    <ds:schemaRef ds:uri="http://schemas.openxmlformats.org/package/2006/metadata/core-properties"/>
    <ds:schemaRef ds:uri="d1779a36-5910-4b25-944e-f509f0e98de0"/>
    <ds:schemaRef ds:uri="403ac8da-0917-4561-adf7-d9645f75da06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0A9D879-7FBA-48BC-B8AC-BCBC417DAC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3ac8da-0917-4561-adf7-d9645f75da06"/>
    <ds:schemaRef ds:uri="d1779a36-5910-4b25-944e-f509f0e98de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15ce9348-be2a-462b-8fc0-e1765a9b204a}" enabled="0" method="" siteId="{15ce9348-be2a-462b-8fc0-e1765a9b204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33311</TotalTime>
  <Words>4296</Words>
  <Application>Microsoft Office PowerPoint</Application>
  <PresentationFormat>Widescreen</PresentationFormat>
  <Paragraphs>1479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Arial</vt:lpstr>
      <vt:lpstr>Calibri</vt:lpstr>
      <vt:lpstr>Cambria Math</vt:lpstr>
      <vt:lpstr>Courier New</vt:lpstr>
      <vt:lpstr>Rockwell</vt:lpstr>
      <vt:lpstr>Wingdings</vt:lpstr>
      <vt:lpstr>Advantage</vt:lpstr>
      <vt:lpstr>Image Processing with Deep Learning</vt:lpstr>
      <vt:lpstr>Agenda</vt:lpstr>
      <vt:lpstr>A Real-World Problem...</vt:lpstr>
      <vt:lpstr>A Real-World Problem...</vt:lpstr>
      <vt:lpstr>Introduction To 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Edge Detection</vt:lpstr>
      <vt:lpstr>Image Classification With CNNS</vt:lpstr>
      <vt:lpstr>Learnable Filters</vt:lpstr>
      <vt:lpstr>Learnable Filters</vt:lpstr>
      <vt:lpstr>Learnable Filters</vt:lpstr>
      <vt:lpstr>Learnable Filters</vt:lpstr>
      <vt:lpstr>Padding</vt:lpstr>
      <vt:lpstr>Stride</vt:lpstr>
      <vt:lpstr>Dilation</vt:lpstr>
      <vt:lpstr>Dilation</vt:lpstr>
      <vt:lpstr>Normalization</vt:lpstr>
      <vt:lpstr>Pooling</vt:lpstr>
      <vt:lpstr>Adding Depth</vt:lpstr>
      <vt:lpstr>LeNet</vt:lpstr>
      <vt:lpstr>NLLLoss and Softmax</vt:lpstr>
      <vt:lpstr>Exercise 2: Image Classification</vt:lpstr>
      <vt:lpstr>Break TIme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Yeremia Jason Donavan</dc:creator>
  <cp:lastModifiedBy>Michael John Yuhas</cp:lastModifiedBy>
  <cp:revision>904</cp:revision>
  <cp:lastPrinted>2018-04-15T06:52:08Z</cp:lastPrinted>
  <dcterms:created xsi:type="dcterms:W3CDTF">2014-01-28T06:44:18Z</dcterms:created>
  <dcterms:modified xsi:type="dcterms:W3CDTF">2025-02-21T05:32:36Z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0x0101000DFDB9B8C8F37E4C9979060AEC638296</vt:lpwstr>
  </property>
</Properties>
</file>